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70" r:id="rId5"/>
    <p:sldId id="269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>
        <p:scale>
          <a:sx n="96" d="100"/>
          <a:sy n="96" d="100"/>
        </p:scale>
        <p:origin x="-187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A686F2E1-01F5-4B2D-9770-63275DDDD5FC}"/>
              </a:ext>
            </a:extLst>
          </p:cNvPr>
          <p:cNvSpPr txBox="1"/>
          <p:nvPr/>
        </p:nvSpPr>
        <p:spPr>
          <a:xfrm>
            <a:off x="6167848" y="3152200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54467B63-7EBB-4AAB-8DFA-9C41FB6E7D2C}"/>
              </a:ext>
            </a:extLst>
          </p:cNvPr>
          <p:cNvSpPr/>
          <p:nvPr/>
        </p:nvSpPr>
        <p:spPr>
          <a:xfrm>
            <a:off x="572696" y="542808"/>
            <a:ext cx="43015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pro pedagogické pracovníky mateřských </a:t>
            </a:r>
            <a:r>
              <a:rPr lang="cs-CZ" sz="4000" dirty="0" smtClean="0">
                <a:solidFill>
                  <a:srgbClr val="0070C0"/>
                </a:solidFill>
              </a:rPr>
              <a:t>škol</a:t>
            </a:r>
          </a:p>
          <a:p>
            <a:r>
              <a:rPr lang="cs-CZ" sz="1600" smtClean="0">
                <a:solidFill>
                  <a:schemeClr val="bg1"/>
                </a:solidFill>
              </a:rPr>
              <a:t>Č.j.: MSMT-22622/2017-3-826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xmlns="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0E3A47C-194A-4249-9368-36F4BE4F4ED5}"/>
              </a:ext>
            </a:extLst>
          </p:cNvPr>
          <p:cNvSpPr txBox="1"/>
          <p:nvPr/>
        </p:nvSpPr>
        <p:spPr>
          <a:xfrm>
            <a:off x="6404759" y="1704314"/>
            <a:ext cx="52145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Vzdělávací program je určen  především pro pedagogické pracovníky mateřských škol. 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Zaměření: základní charakteristika prevence a předcházení rizikům v mateřských školách.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Právní odpovědnost pedagogických pracovníků mateřských škol při dohledu nad dětmi, při úrazu..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Povinnosti pedagogických pracovníků mateřských škol v oblasti BOZP a BOZ dětí.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Systém zajištění první pomoci ve škole a podávání léků v mateřských školách.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Nejčastější chyby a nedostatky v oblasti BOZP, příklady z praxe, řešení modelových situací.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Problematika přijímání k předškolnímu vzdělávání dvouletých dětí do mateřských škol, zajištění bezpečnostních, hygienických, prostorových i materiálních podmínek.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/>
              <a:t>Obecné zdravotní a bezpečnostní požadavky na hračky a na venkovní tělovýchovné  nářadí atd.</a:t>
            </a:r>
          </a:p>
          <a:p>
            <a:pPr algn="just"/>
            <a:r>
              <a:rPr lang="cs-CZ" b="1" dirty="0"/>
              <a:t> 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32BBE397-A1F5-4DFD-9812-EF0A1A28412B}"/>
              </a:ext>
            </a:extLst>
          </p:cNvPr>
          <p:cNvSpPr/>
          <p:nvPr/>
        </p:nvSpPr>
        <p:spPr>
          <a:xfrm>
            <a:off x="572696" y="834352"/>
            <a:ext cx="4301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BOZP pro pedagogické pracovníky mateřských škol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xmlns="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600" dirty="0">
                <a:solidFill>
                  <a:srgbClr val="00B050"/>
                </a:solidFill>
              </a:rPr>
              <a:t>2. Podrobný obsah     </a:t>
            </a:r>
          </a:p>
          <a:p>
            <a:pPr algn="l"/>
            <a:r>
              <a:rPr lang="cs-CZ" sz="2600" dirty="0">
                <a:solidFill>
                  <a:srgbClr val="00B050"/>
                </a:solidFill>
              </a:rPr>
              <a:t>     výuky 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Základní pojmy v oblasti BOZP - znalost základních pojmů v oblasti bezpečnosti a ochrany zdraví při práci, využití v praxi.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Práva a povinnosti zaměstnavatelů a zaměstnanců - práva a povinnosti zaměstnavatelů a zaměstnanců, které vyplývají ze ZP, zákona o bezpečnosti, zákona o ochraně veřejného zdraví, školského zákona a pracovního řádu.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Provozní řády v mateřské škole - provozní řád školy a provozní řád venkovní hrací plochy.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Pracovní a školní úrazy - nařízení vlády č. 201/2010 Sb., vyhláška č. 64/2005 Sb. a odpovědnost za škodu vzniklou úrazem.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Školení zaměstnanců a poučení dětí - školení vedoucích zaměstnanců a zaměstnanců v oblasti BOZP; poučení dětí v oblasti BOZ.</a:t>
            </a:r>
          </a:p>
          <a:p>
            <a:pPr algn="just"/>
            <a:r>
              <a:rPr lang="en-US" dirty="0"/>
              <a:t>						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74B536EC-0B15-4207-85CD-C9BAC62CB6A5}"/>
              </a:ext>
            </a:extLst>
          </p:cNvPr>
          <p:cNvSpPr/>
          <p:nvPr/>
        </p:nvSpPr>
        <p:spPr>
          <a:xfrm>
            <a:off x="572696" y="834352"/>
            <a:ext cx="4301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BOZP pro pedagogické pracovníky mateřských škol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246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xmlns="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600" dirty="0">
                <a:solidFill>
                  <a:srgbClr val="00B050"/>
                </a:solidFill>
              </a:rPr>
              <a:t>3. Podrobný obsah     </a:t>
            </a:r>
          </a:p>
          <a:p>
            <a:pPr algn="l"/>
            <a:r>
              <a:rPr lang="cs-CZ" sz="2600" dirty="0">
                <a:solidFill>
                  <a:srgbClr val="00B050"/>
                </a:solidFill>
              </a:rPr>
              <a:t>     výuky II.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Pracovní podmínky zaměstnanců, zaměstnankyň  a mladistvých - požadavky na pracoviště a pracovní prostředí, hygienické požadavky na prostory a provoz zařízení a provozoven.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Osobní ochranné pracovní prostředky, mycí, čisticí a dezinfekční prostředky - povinnosti zaměstnavatele vyplývající ze ZP a nařízení vlády č. 495/2001 Sb.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Prevence rizik, odborná způsobilost v prevenci rizik - povinnosti zaměstnavatele vyplývající ze ZP a zákona o bezpečnosti.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Kategorizace prací - povinnosti zaměstnavatele vyplývající ze zákona o ochraně veřejného zdraví a vyhláška č. 432/2003 Sb.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Prověrka BOZP - příprava a provedení prověrky stavu BOZP ve škole a školském zařízení.</a:t>
            </a:r>
          </a:p>
          <a:p>
            <a:pPr lvl="0" algn="just"/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08D696D3-6AE7-4955-8973-6385D26B85AB}"/>
              </a:ext>
            </a:extLst>
          </p:cNvPr>
          <p:cNvSpPr/>
          <p:nvPr/>
        </p:nvSpPr>
        <p:spPr>
          <a:xfrm>
            <a:off x="572696" y="834352"/>
            <a:ext cx="4301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BOZP pro pedagogické pracovníky mateřských škol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7402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xmlns="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4.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0E3A47C-194A-4249-9368-36F4BE4F4ED5}"/>
              </a:ext>
            </a:extLst>
          </p:cNvPr>
          <p:cNvSpPr txBox="1"/>
          <p:nvPr/>
        </p:nvSpPr>
        <p:spPr>
          <a:xfrm>
            <a:off x="6172782" y="1922614"/>
            <a:ext cx="55553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</a:t>
            </a:r>
            <a:r>
              <a:rPr lang="pl-PL" dirty="0" smtClean="0"/>
              <a:t>600 Kč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mtClean="0"/>
              <a:t>ostatní </a:t>
            </a:r>
            <a:r>
              <a:rPr lang="pl-PL" dirty="0" smtClean="0"/>
              <a:t>1 100Kč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/>
            <a:r>
              <a:rPr lang="cs-CZ" b="1" dirty="0"/>
              <a:t>HODINOVÁ DOTACE: </a:t>
            </a:r>
            <a:r>
              <a:rPr lang="cs-CZ" dirty="0"/>
              <a:t> 8 vyučovacích hodin</a:t>
            </a:r>
            <a:r>
              <a:rPr lang="cs-CZ" dirty="0" smtClean="0"/>
              <a:t>.</a:t>
            </a:r>
            <a:endParaRPr lang="cs-CZ" b="1" dirty="0"/>
          </a:p>
          <a:p>
            <a:pPr algn="just"/>
            <a:r>
              <a:rPr lang="cs-CZ" b="1" dirty="0"/>
              <a:t>LEKTOR</a:t>
            </a:r>
            <a:r>
              <a:rPr lang="cs-CZ" b="1" dirty="0" smtClean="0"/>
              <a:t>:</a:t>
            </a:r>
          </a:p>
          <a:p>
            <a:pPr algn="just"/>
            <a:r>
              <a:rPr lang="en-US" b="1" dirty="0"/>
              <a:t>Ing. Jan </a:t>
            </a:r>
            <a:r>
              <a:rPr lang="en-US" b="1" dirty="0" err="1"/>
              <a:t>Romaněnko</a:t>
            </a:r>
            <a:r>
              <a:rPr lang="en-US" b="1" dirty="0"/>
              <a:t> </a:t>
            </a:r>
            <a:endParaRPr lang="cs-CZ" b="1" dirty="0"/>
          </a:p>
          <a:p>
            <a:pPr algn="just"/>
            <a:r>
              <a:rPr lang="cs-CZ" dirty="0"/>
              <a:t>Vystudoval Vysokou školu dopravy a spojů v Žilině, má za sebou rozsáhlou pedagogickou i lektorskou činnost, je autorem několika studijních a odborných publikací. </a:t>
            </a:r>
            <a:endParaRPr lang="cs-CZ" b="1" dirty="0"/>
          </a:p>
          <a:p>
            <a:r>
              <a:rPr lang="cs-CZ" b="1" dirty="0" smtClean="0"/>
              <a:t>Mgr</a:t>
            </a:r>
            <a:r>
              <a:rPr lang="cs-CZ" b="1" dirty="0"/>
              <a:t>. Martin </a:t>
            </a:r>
            <a:r>
              <a:rPr lang="cs-CZ" b="1" dirty="0" err="1"/>
              <a:t>Kaplán</a:t>
            </a:r>
            <a:endParaRPr lang="cs-CZ" b="1" dirty="0"/>
          </a:p>
          <a:p>
            <a:pPr algn="just"/>
            <a:r>
              <a:rPr lang="cs-CZ" dirty="0"/>
              <a:t>Vystudoval magisterský studijní obor „Právo a právní věda“ na Právnické fakultě UK v Praze, právník ČMOS PŠ. Lektorská </a:t>
            </a:r>
            <a:r>
              <a:rPr lang="cs-CZ" dirty="0" smtClean="0"/>
              <a:t>praxe</a:t>
            </a:r>
            <a:r>
              <a:rPr lang="cs-CZ" dirty="0"/>
              <a:t> </a:t>
            </a:r>
            <a:r>
              <a:rPr lang="cs-CZ" dirty="0" smtClean="0"/>
              <a:t>zaměřená na vedení seminářů zaměřených na pracovní právo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159274F5-80D8-44EE-B083-9C9F8DC0CEA9}"/>
              </a:ext>
            </a:extLst>
          </p:cNvPr>
          <p:cNvSpPr/>
          <p:nvPr/>
        </p:nvSpPr>
        <p:spPr>
          <a:xfrm>
            <a:off x="572696" y="834352"/>
            <a:ext cx="4301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BOZP pro pedagogické pracovníky mateřských škol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06967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18349042-E47F-4F36-8FCE-E1982C335E78}"/>
              </a:ext>
            </a:extLst>
          </p:cNvPr>
          <p:cNvSpPr/>
          <p:nvPr/>
        </p:nvSpPr>
        <p:spPr>
          <a:xfrm>
            <a:off x="572696" y="542808"/>
            <a:ext cx="4301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pro pedagogické pracovníky mateřských škol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499</Words>
  <Application>Microsoft Office PowerPoint</Application>
  <PresentationFormat>Vlastní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Marketa</cp:lastModifiedBy>
  <cp:revision>65</cp:revision>
  <dcterms:created xsi:type="dcterms:W3CDTF">2018-03-20T10:49:50Z</dcterms:created>
  <dcterms:modified xsi:type="dcterms:W3CDTF">2018-04-23T08:33:18Z</dcterms:modified>
</cp:coreProperties>
</file>