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70" r:id="rId5"/>
    <p:sldId id="269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>
        <p:scale>
          <a:sx n="96" d="100"/>
          <a:sy n="96" d="100"/>
        </p:scale>
        <p:origin x="-187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74A65BD-BF11-4067-88C5-D14440600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D968922-63AF-45AA-8963-BE8A1ED64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7509B63-DBC9-4FA6-8C5A-C229EBBD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B5E3085-956F-47EB-96B4-B0DD8E29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0C181D8-78A5-448C-B469-3F5D25D0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98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2151DA2-E395-4E5E-9674-84BE0E02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0D2A7FE-FAF6-4CF1-9F65-CABB174A1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B78C502-7FC6-49FC-A1A4-8F0BF583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3D87CD4-C06B-40CE-93BE-3DDFCD39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B72FBFD-140B-4D48-82FB-8BFB6F14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7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E2864B2-E98C-43A8-8618-859BC4F5A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FD9AEB7-9C0E-4A48-AC17-631BB3832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FA49BA4-F4FA-498B-8C0B-DA8510D5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DF56EC2-CEB1-43BD-B3A9-06ADB9D6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0F1D2DE-6629-4E7C-B424-3B1B094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16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E826E7-BBFE-4C3F-AD0F-62E18B97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9E3DEC6-549F-4EF7-A566-E89E9E39F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AB9B7D5-82C8-4C12-9C76-7709EFDD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B7FBC47-2BD2-47C7-85A0-A09B4BE2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E92AA2E-AFE7-4191-AC70-E1DA296E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27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4914685-C4B1-4F81-B425-FF7AD933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760D3125-7DDE-461D-8AB1-447F8ACD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23C43E4-F156-429C-8862-749231E1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F7C63AA-DDA2-4B8B-B4EE-5A439DEB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230A671-04F8-4F2D-BE70-B69FD2ED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6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8EFEF17-BB7A-4E18-89FB-5083CF2C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0424520-597B-4E5A-9D81-B9D1B56B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92F12D8A-14D5-45E7-9800-90E6FC5AE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8BBA22D-BC3E-45D5-BB59-75E6C43E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4975513-55E6-4137-A464-D9853F74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7E10970-9773-4199-B083-C4F3E714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4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9410B5-8840-4534-B364-E04488F9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96B8F39-F1C5-4C53-81D3-D5D982272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F6C7B248-53DF-4700-BC92-040449CBD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B3920B61-E16E-4037-92EA-D9C43045B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5C94EB18-62EF-43DD-83CC-53040D305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22D3DFF1-1F2A-47C7-AA91-67268AE2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B67BE9B-CA49-4FF0-B771-025543AA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323C3FB7-5900-4EEC-AEA4-B980BB11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3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D3EEB9B-911C-44C1-ADF0-068D0516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3F4E391F-606C-4690-95DF-9432A9E6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CDF588D-18A7-432A-80D8-F47A9866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AEDC3B6-B381-4F27-87CD-E9764A4A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8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EA0B44A3-A8B6-494F-A760-9BBD62A7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B288536B-7F6F-4EC9-9CC6-A6A3D00F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29734DEC-B022-436B-9548-582931E0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18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952257B-E679-4F4F-81DC-69AF5A86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938FC68-018F-4801-95E8-9E19BB3B2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34FAF3EC-8B1B-41D7-8D51-C09B7F62A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C98E509-D3DF-4F78-9948-A331BADB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5C965CF-554F-4392-BF85-C303B92B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E5D79A8-274E-4F77-80BE-6DA324D0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44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5C88497-9954-44FD-BA1F-8A084AAA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D06F5788-F195-4252-96D1-F2825F88B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16928BCF-3152-40CD-AB59-E8136F2A0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F072348-2F2E-4A6B-8C05-C9599258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A5F6A2A-6F2C-43EF-9108-74FC6DC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2A10262-75E0-4347-9711-0E6130B8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0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787251A7-F563-41D2-A52D-FC4AEBA5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EB2EFCAB-D6D8-4FD1-B5C5-3FFCFED93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FA91C10-36E3-48F4-BF55-F78467DC4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7CFDCB5-9D84-41F2-8282-CE34FD05C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983B331-A82F-4376-885A-E56117113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877" y="219016"/>
            <a:ext cx="1931759" cy="1712241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A686F2E1-01F5-4B2D-9770-63275DDDD5FC}"/>
              </a:ext>
            </a:extLst>
          </p:cNvPr>
          <p:cNvSpPr txBox="1"/>
          <p:nvPr/>
        </p:nvSpPr>
        <p:spPr>
          <a:xfrm>
            <a:off x="6167848" y="3152200"/>
            <a:ext cx="61727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Dostupné vzdělání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pro všechny kdo 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chtějí znát a umět víc…</a:t>
            </a:r>
          </a:p>
          <a:p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54467B63-7EBB-4AAB-8DFA-9C41FB6E7D2C}"/>
              </a:ext>
            </a:extLst>
          </p:cNvPr>
          <p:cNvSpPr/>
          <p:nvPr/>
        </p:nvSpPr>
        <p:spPr>
          <a:xfrm>
            <a:off x="572696" y="542808"/>
            <a:ext cx="43015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pro pedagogické pracovníky mateřských </a:t>
            </a:r>
            <a:r>
              <a:rPr lang="cs-CZ" sz="4000" dirty="0" smtClean="0">
                <a:solidFill>
                  <a:srgbClr val="0070C0"/>
                </a:solidFill>
              </a:rPr>
              <a:t>škol</a:t>
            </a:r>
          </a:p>
          <a:p>
            <a:r>
              <a:rPr lang="cs-CZ" sz="1600" smtClean="0">
                <a:solidFill>
                  <a:schemeClr val="bg1"/>
                </a:solidFill>
              </a:rPr>
              <a:t>Č.j.: MSMT-22622/2017-3-826</a:t>
            </a:r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09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899" y="179261"/>
            <a:ext cx="1415509" cy="1254656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xmlns="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Popis vzdělávacího         programu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30E3A47C-194A-4249-9368-36F4BE4F4ED5}"/>
              </a:ext>
            </a:extLst>
          </p:cNvPr>
          <p:cNvSpPr txBox="1"/>
          <p:nvPr/>
        </p:nvSpPr>
        <p:spPr>
          <a:xfrm>
            <a:off x="6404759" y="1704314"/>
            <a:ext cx="521454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Vzdělávací program je určen  především pro pedagogické pracovníky mateřských škol. 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/>
              <a:t>Zaměření: základní charakteristika prevence a předcházení rizikům v mateřských školách.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/>
              <a:t>Právní odpovědnost pedagogických pracovníků mateřských škol při dohledu nad dětmi, při úrazu..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/>
              <a:t>Povinnosti pedagogických pracovníků mateřských škol v oblasti BOZP a BOZ dětí.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/>
              <a:t>Systém zajištění první pomoci ve škole a podávání léků v mateřských školách.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/>
              <a:t>Nejčastější chyby a nedostatky v oblasti BOZP, příklady z praxe, řešení modelových situací.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/>
              <a:t>Problematika přijímání k předškolnímu vzdělávání dvouletých dětí do mateřských škol, zajištění bezpečnostních, hygienických, prostorových i materiálních podmínek.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/>
              <a:t>Obecné zdravotní a bezpečnostní požadavky na hračky a na venkovní tělovýchovné  nářadí atd.</a:t>
            </a:r>
          </a:p>
          <a:p>
            <a:pPr algn="just"/>
            <a:r>
              <a:rPr lang="cs-CZ" b="1" dirty="0"/>
              <a:t> </a:t>
            </a: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9C37B079-5468-416F-A4F2-3989BE5CC965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xmlns="" id="{32BBE397-A1F5-4DFD-9812-EF0A1A28412B}"/>
              </a:ext>
            </a:extLst>
          </p:cNvPr>
          <p:cNvSpPr/>
          <p:nvPr/>
        </p:nvSpPr>
        <p:spPr>
          <a:xfrm>
            <a:off x="572696" y="834352"/>
            <a:ext cx="43015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BOZP pro pedagogické pracovníky mateřských škol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23173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xmlns="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600" dirty="0">
                <a:solidFill>
                  <a:srgbClr val="00B050"/>
                </a:solidFill>
              </a:rPr>
              <a:t>2. Podrobný obsah     </a:t>
            </a:r>
          </a:p>
          <a:p>
            <a:pPr algn="l"/>
            <a:r>
              <a:rPr lang="cs-CZ" sz="2600" dirty="0">
                <a:solidFill>
                  <a:srgbClr val="00B050"/>
                </a:solidFill>
              </a:rPr>
              <a:t>     výuky I.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30E3A47C-194A-4249-9368-36F4BE4F4ED5}"/>
              </a:ext>
            </a:extLst>
          </p:cNvPr>
          <p:cNvSpPr txBox="1"/>
          <p:nvPr/>
        </p:nvSpPr>
        <p:spPr>
          <a:xfrm>
            <a:off x="6172782" y="1961319"/>
            <a:ext cx="53698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Základní pojmy v oblasti BOZP - znalost základních pojmů v oblasti bezpečnosti a ochrany zdraví při práci, využití v praxi.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Práva a povinnosti zaměstnavatelů a zaměstnanců - práva a povinnosti zaměstnavatelů a zaměstnanců, které vyplývají ze ZP, zákona o bezpečnosti, zákona o ochraně veřejného zdraví, školského zákona a pracovního řádu.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Provozní řády v mateřské škole - provozní řád školy a provozní řád venkovní hrací plochy.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Pracovní a školní úrazy - nařízení vlády č. 201/2010 Sb., vyhláška č. 64/2005 Sb. a odpovědnost za škodu vzniklou úrazem.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Školení zaměstnanců a poučení dětí - školení vedoucích zaměstnanců a zaměstnanců v oblasti BOZP; poučení dětí v oblasti BOZ.</a:t>
            </a:r>
          </a:p>
          <a:p>
            <a:pPr algn="just"/>
            <a:r>
              <a:rPr lang="en-US" dirty="0"/>
              <a:t>						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74B536EC-0B15-4207-85CD-C9BAC62CB6A5}"/>
              </a:ext>
            </a:extLst>
          </p:cNvPr>
          <p:cNvSpPr/>
          <p:nvPr/>
        </p:nvSpPr>
        <p:spPr>
          <a:xfrm>
            <a:off x="572696" y="834352"/>
            <a:ext cx="43015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BOZP pro pedagogické pracovníky mateřských škol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2461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xmlns="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600" dirty="0">
                <a:solidFill>
                  <a:srgbClr val="00B050"/>
                </a:solidFill>
              </a:rPr>
              <a:t>3. Podrobný obsah     </a:t>
            </a:r>
          </a:p>
          <a:p>
            <a:pPr algn="l"/>
            <a:r>
              <a:rPr lang="cs-CZ" sz="2600" dirty="0">
                <a:solidFill>
                  <a:srgbClr val="00B050"/>
                </a:solidFill>
              </a:rPr>
              <a:t>     výuky II.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30E3A47C-194A-4249-9368-36F4BE4F4ED5}"/>
              </a:ext>
            </a:extLst>
          </p:cNvPr>
          <p:cNvSpPr txBox="1"/>
          <p:nvPr/>
        </p:nvSpPr>
        <p:spPr>
          <a:xfrm>
            <a:off x="6172782" y="1961319"/>
            <a:ext cx="53698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Pracovní podmínky zaměstnanců, zaměstnankyň  a mladistvých - požadavky na pracoviště a pracovní prostředí, hygienické požadavky na prostory a provoz zařízení a provozoven.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Osobní ochranné pracovní prostředky, mycí, čisticí a dezinfekční prostředky - povinnosti zaměstnavatele vyplývající ze ZP a nařízení vlády č. 495/2001 Sb.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Prevence rizik, odborná způsobilost v prevenci rizik - povinnosti zaměstnavatele vyplývající ze ZP a zákona o bezpečnosti.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Kategorizace prací - povinnosti zaměstnavatele vyplývající ze zákona o ochraně veřejného zdraví a vyhláška č. 432/2003 Sb.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Prověrka BOZP - příprava a provedení prověrky stavu BOZP ve škole a školském zařízení.</a:t>
            </a:r>
          </a:p>
          <a:p>
            <a:pPr lvl="0" algn="just"/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08D696D3-6AE7-4955-8973-6385D26B85AB}"/>
              </a:ext>
            </a:extLst>
          </p:cNvPr>
          <p:cNvSpPr/>
          <p:nvPr/>
        </p:nvSpPr>
        <p:spPr>
          <a:xfrm>
            <a:off x="572696" y="834352"/>
            <a:ext cx="43015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BOZP pro pedagogické pracovníky mateřských škol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74028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xmlns="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4. Cena kurzu a lektoři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30E3A47C-194A-4249-9368-36F4BE4F4ED5}"/>
              </a:ext>
            </a:extLst>
          </p:cNvPr>
          <p:cNvSpPr txBox="1"/>
          <p:nvPr/>
        </p:nvSpPr>
        <p:spPr>
          <a:xfrm>
            <a:off x="6172782" y="1922614"/>
            <a:ext cx="55553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CENA ZA STUDIUM: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člen ČMOS PŠ </a:t>
            </a:r>
            <a:r>
              <a:rPr lang="pl-PL" dirty="0" smtClean="0"/>
              <a:t>600 Kč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mtClean="0"/>
              <a:t>ostatní </a:t>
            </a:r>
            <a:r>
              <a:rPr lang="pl-PL" dirty="0" smtClean="0"/>
              <a:t>1 100Kč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/>
            <a:r>
              <a:rPr lang="cs-CZ" b="1" dirty="0"/>
              <a:t>HODINOVÁ DOTACE: </a:t>
            </a:r>
            <a:r>
              <a:rPr lang="cs-CZ" dirty="0"/>
              <a:t> 8 vyučovacích hodin</a:t>
            </a:r>
            <a:r>
              <a:rPr lang="cs-CZ" dirty="0" smtClean="0"/>
              <a:t>.</a:t>
            </a:r>
            <a:endParaRPr lang="cs-CZ" b="1" dirty="0"/>
          </a:p>
          <a:p>
            <a:pPr algn="just"/>
            <a:r>
              <a:rPr lang="cs-CZ" b="1" dirty="0"/>
              <a:t>LEKTOR</a:t>
            </a:r>
            <a:r>
              <a:rPr lang="cs-CZ" b="1" dirty="0" smtClean="0"/>
              <a:t>:</a:t>
            </a:r>
          </a:p>
          <a:p>
            <a:pPr algn="just"/>
            <a:r>
              <a:rPr lang="en-US" b="1" dirty="0"/>
              <a:t>Ing. Jan </a:t>
            </a:r>
            <a:r>
              <a:rPr lang="en-US" b="1" dirty="0" err="1"/>
              <a:t>Romaněnko</a:t>
            </a:r>
            <a:r>
              <a:rPr lang="en-US" b="1" dirty="0"/>
              <a:t> </a:t>
            </a:r>
            <a:endParaRPr lang="cs-CZ" b="1" dirty="0"/>
          </a:p>
          <a:p>
            <a:pPr algn="just"/>
            <a:r>
              <a:rPr lang="cs-CZ" dirty="0"/>
              <a:t>Vystudoval Vysokou školu dopravy a spojů v Žilině, má za sebou rozsáhlou pedagogickou i lektorskou činnost, je autorem několika studijních a odborných publikací. </a:t>
            </a:r>
            <a:endParaRPr lang="cs-CZ" b="1" dirty="0"/>
          </a:p>
          <a:p>
            <a:r>
              <a:rPr lang="cs-CZ" b="1" dirty="0" smtClean="0"/>
              <a:t>Mgr</a:t>
            </a:r>
            <a:r>
              <a:rPr lang="cs-CZ" b="1" dirty="0"/>
              <a:t>. Martin </a:t>
            </a:r>
            <a:r>
              <a:rPr lang="cs-CZ" b="1" dirty="0" err="1"/>
              <a:t>Kaplán</a:t>
            </a:r>
            <a:endParaRPr lang="cs-CZ" b="1" dirty="0"/>
          </a:p>
          <a:p>
            <a:pPr algn="just"/>
            <a:r>
              <a:rPr lang="cs-CZ" dirty="0"/>
              <a:t>Vystudoval magisterský studijní obor „Právo a právní věda“ na Právnické fakultě UK v Praze, právník ČMOS PŠ. Lektorská </a:t>
            </a:r>
            <a:r>
              <a:rPr lang="cs-CZ" dirty="0" smtClean="0"/>
              <a:t>praxe</a:t>
            </a:r>
            <a:r>
              <a:rPr lang="cs-CZ" dirty="0"/>
              <a:t> </a:t>
            </a:r>
            <a:r>
              <a:rPr lang="cs-CZ" dirty="0" smtClean="0"/>
              <a:t>zaměřená na vedení seminářů zaměřených na pracovní právo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159274F5-80D8-44EE-B083-9C9F8DC0CEA9}"/>
              </a:ext>
            </a:extLst>
          </p:cNvPr>
          <p:cNvSpPr/>
          <p:nvPr/>
        </p:nvSpPr>
        <p:spPr>
          <a:xfrm>
            <a:off x="572696" y="834352"/>
            <a:ext cx="43015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BOZP pro pedagogické pracovníky mateřských škol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06967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007" y="219017"/>
            <a:ext cx="1666654" cy="147726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A686F2E1-01F5-4B2D-9770-63275DDDD5FC}"/>
              </a:ext>
            </a:extLst>
          </p:cNvPr>
          <p:cNvSpPr txBox="1"/>
          <p:nvPr/>
        </p:nvSpPr>
        <p:spPr>
          <a:xfrm>
            <a:off x="6321284" y="3536513"/>
            <a:ext cx="6172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Těšíme se na Vás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8C9299E1-3F20-44BA-8444-CABA1DBB1ECF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18349042-E47F-4F36-8FCE-E1982C335E78}"/>
              </a:ext>
            </a:extLst>
          </p:cNvPr>
          <p:cNvSpPr/>
          <p:nvPr/>
        </p:nvSpPr>
        <p:spPr>
          <a:xfrm>
            <a:off x="572696" y="542808"/>
            <a:ext cx="43015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pro pedagogické pracovníky mateřských škol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44016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</TotalTime>
  <Words>499</Words>
  <Application>Microsoft Office PowerPoint</Application>
  <PresentationFormat>Vlastní</PresentationFormat>
  <Paragraphs>61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sociálních sítí v komunikaci organizace</dc:title>
  <dc:creator>Evžen Staněk</dc:creator>
  <cp:lastModifiedBy>Marketa</cp:lastModifiedBy>
  <cp:revision>65</cp:revision>
  <dcterms:created xsi:type="dcterms:W3CDTF">2018-03-20T10:49:50Z</dcterms:created>
  <dcterms:modified xsi:type="dcterms:W3CDTF">2018-04-23T08:33:18Z</dcterms:modified>
</cp:coreProperties>
</file>