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70" r:id="rId5"/>
    <p:sldId id="271" r:id="rId6"/>
    <p:sldId id="269" r:id="rId7"/>
    <p:sldId id="26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>
        <p:scale>
          <a:sx n="96" d="100"/>
          <a:sy n="96" d="100"/>
        </p:scale>
        <p:origin x="-187" y="4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74A65BD-BF11-4067-88C5-D14440600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D968922-63AF-45AA-8963-BE8A1ED64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7509B63-DBC9-4FA6-8C5A-C229EBBD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B5E3085-956F-47EB-96B4-B0DD8E29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0C181D8-78A5-448C-B469-3F5D25D0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98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2151DA2-E395-4E5E-9674-84BE0E02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E0D2A7FE-FAF6-4CF1-9F65-CABB174A1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B78C502-7FC6-49FC-A1A4-8F0BF583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3D87CD4-C06B-40CE-93BE-3DDFCD39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B72FBFD-140B-4D48-82FB-8BFB6F14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47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E2864B2-E98C-43A8-8618-859BC4F5A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6FD9AEB7-9C0E-4A48-AC17-631BB3832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FA49BA4-F4FA-498B-8C0B-DA8510D5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DF56EC2-CEB1-43BD-B3A9-06ADB9D6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70F1D2DE-6629-4E7C-B424-3B1B094A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16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1E826E7-BBFE-4C3F-AD0F-62E18B97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9E3DEC6-549F-4EF7-A566-E89E9E39F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AB9B7D5-82C8-4C12-9C76-7709EFDD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6B7FBC47-2BD2-47C7-85A0-A09B4BE2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E92AA2E-AFE7-4191-AC70-E1DA296E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27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914685-C4B1-4F81-B425-FF7AD9331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760D3125-7DDE-461D-8AB1-447F8ACD5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23C43E4-F156-429C-8862-749231E16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F7C63AA-DDA2-4B8B-B4EE-5A439DEB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230A671-04F8-4F2D-BE70-B69FD2ED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6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8EFEF17-BB7A-4E18-89FB-5083CF2C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0424520-597B-4E5A-9D81-B9D1B56B9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92F12D8A-14D5-45E7-9800-90E6FC5AE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C8BBA22D-BC3E-45D5-BB59-75E6C43E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4975513-55E6-4137-A464-D9853F74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47E10970-9773-4199-B083-C4F3E714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4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29410B5-8840-4534-B364-E04488F9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A96B8F39-F1C5-4C53-81D3-D5D982272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F6C7B248-53DF-4700-BC92-040449CBD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B3920B61-E16E-4037-92EA-D9C43045B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5C94EB18-62EF-43DD-83CC-53040D305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22D3DFF1-1F2A-47C7-AA91-67268AE2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B67BE9B-CA49-4FF0-B771-025543AA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323C3FB7-5900-4EEC-AEA4-B980BB11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D3EEB9B-911C-44C1-ADF0-068D0516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3F4E391F-606C-4690-95DF-9432A9E6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ECDF588D-18A7-432A-80D8-F47A9866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7AEDC3B6-B381-4F27-87CD-E9764A4A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8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EA0B44A3-A8B6-494F-A760-9BBD62A7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B288536B-7F6F-4EC9-9CC6-A6A3D00F6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29734DEC-B022-436B-9548-582931E0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18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952257B-E679-4F4F-81DC-69AF5A86D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938FC68-018F-4801-95E8-9E19BB3B2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34FAF3EC-8B1B-41D7-8D51-C09B7F62A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AC98E509-D3DF-4F78-9948-A331BADB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95C965CF-554F-4392-BF85-C303B92B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9E5D79A8-274E-4F77-80BE-6DA324D0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44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5C88497-9954-44FD-BA1F-8A084AAA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D06F5788-F195-4252-96D1-F2825F88B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16928BCF-3152-40CD-AB59-E8136F2A0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DF072348-2F2E-4A6B-8C05-C9599258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A5F6A2A-6F2C-43EF-9108-74FC6DC7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22A10262-75E0-4347-9711-0E6130B8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40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787251A7-F563-41D2-A52D-FC4AEBA5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EB2EFCAB-D6D8-4FD1-B5C5-3FFCFED93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1FA91C10-36E3-48F4-BF55-F78467DC4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7CFDCB5-9D84-41F2-8282-CE34FD05C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983B331-A82F-4376-885A-E56117113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5877" y="219016"/>
            <a:ext cx="1931759" cy="1712241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167848" y="3152200"/>
            <a:ext cx="61727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Dostupné vzdělání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pro všechny kdo 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chtějí znát a umět víc…</a:t>
            </a:r>
          </a:p>
          <a:p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="" xmlns:a16="http://schemas.microsoft.com/office/drawing/2014/main" id="{54467B63-7EBB-4AAB-8DFA-9C41FB6E7D2C}"/>
              </a:ext>
            </a:extLst>
          </p:cNvPr>
          <p:cNvSpPr/>
          <p:nvPr/>
        </p:nvSpPr>
        <p:spPr>
          <a:xfrm>
            <a:off x="572696" y="542808"/>
            <a:ext cx="430152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pro vedoucí zaměstnance škol a školských </a:t>
            </a:r>
            <a:r>
              <a:rPr lang="cs-CZ" sz="4000" dirty="0" smtClean="0">
                <a:solidFill>
                  <a:srgbClr val="0070C0"/>
                </a:solidFill>
              </a:rPr>
              <a:t>zařízení</a:t>
            </a:r>
          </a:p>
          <a:p>
            <a:r>
              <a:rPr lang="cs-CZ" sz="1600" dirty="0" smtClean="0">
                <a:solidFill>
                  <a:schemeClr val="bg1"/>
                </a:solidFill>
              </a:rPr>
              <a:t>Čj</a:t>
            </a:r>
            <a:r>
              <a:rPr lang="cs-CZ" sz="1600" smtClean="0">
                <a:solidFill>
                  <a:schemeClr val="bg1"/>
                </a:solidFill>
              </a:rPr>
              <a:t>.: MSMT-22622/2017-3-826</a:t>
            </a:r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09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7899" y="179261"/>
            <a:ext cx="1415509" cy="1254656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Popis vzdělávacího         programu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361044" y="1916346"/>
            <a:ext cx="521454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Vzdělávací program  je určen především pro zaměstnance škol a školských zařízení, kteří mají ve školách na starosti oblast BOZP a PO. </a:t>
            </a:r>
          </a:p>
          <a:p>
            <a:pPr algn="just"/>
            <a:r>
              <a:rPr lang="cs-CZ" dirty="0"/>
              <a:t>Z ustanovení § 101 odst. 2 zákoníku práce vyplývá, že všichni vedoucí zaměstnanci musí být proškoleni odborně způsobilou osobou v oblasti BOZP a PO. </a:t>
            </a:r>
            <a:r>
              <a:rPr lang="cs-CZ" b="1" dirty="0"/>
              <a:t>Seminář jim toto odborné vzdělání na požadované úrovni nabízí.</a:t>
            </a:r>
          </a:p>
          <a:p>
            <a:pPr algn="just"/>
            <a:r>
              <a:rPr lang="cs-CZ" dirty="0"/>
              <a:t>Obsah semináře je zaměřen na všechny zásadní legislativní změny v oblasti BOZP v souladu se zákonem č. 262/2006 Sb., zákoníkem práce, zákonem č. 309/2006 Sb. (zákon o zajištění dalších podmínek bezpečnosti a ochrany zdraví při práci) a dalšími související normami. </a:t>
            </a:r>
          </a:p>
          <a:p>
            <a:pPr algn="just"/>
            <a:r>
              <a:rPr lang="cs-CZ" dirty="0"/>
              <a:t>Dále je zaměřen na legislativní změny v oblasti pracovnělékařských služeb.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="" xmlns:a16="http://schemas.microsoft.com/office/drawing/2014/main" id="{9C37B079-5468-416F-A4F2-3989BE5CC965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4" name="Obdélník 13">
            <a:extLst>
              <a:ext uri="{FF2B5EF4-FFF2-40B4-BE49-F238E27FC236}">
                <a16:creationId xmlns="" xmlns:a16="http://schemas.microsoft.com/office/drawing/2014/main" id="{73E8FB23-6C12-4B5A-B3E5-7B8CF23AC7D3}"/>
              </a:ext>
            </a:extLst>
          </p:cNvPr>
          <p:cNvSpPr/>
          <p:nvPr/>
        </p:nvSpPr>
        <p:spPr>
          <a:xfrm>
            <a:off x="725096" y="695208"/>
            <a:ext cx="4301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…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23173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2. Podrobný obsah     </a:t>
            </a:r>
          </a:p>
          <a:p>
            <a:pPr algn="l"/>
            <a:r>
              <a:rPr lang="cs-CZ" dirty="0">
                <a:solidFill>
                  <a:srgbClr val="00B050"/>
                </a:solidFill>
              </a:rPr>
              <a:t>     výuky I.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961319"/>
            <a:ext cx="536986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Základní pojmy v oblasti BOZP - znalost základních pojmů v oblasti bezpečnosti a ochrany zdraví při práci, využití v praxi. Znalost jednotlivých vztahů mezi těmito pojmy.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Práva a povinnosti zaměstnavatelů a zaměstnanců - práva a povinnosti zaměstnavatelů a zaměstnanců, které vyplývají ze ZP, zákona o bezpečnosti, zákona o ochraně veřejného zdraví, školského zákona a pracovního řádu.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Pracovní a školní úrazy - nařízení vlády č. 201/2010 Sb., vyhláška č. 64/2005 Sb. a odpovědnost za škodu vzniklou úrazem.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Školení zaměstnanců a poučení žáků - školení vedoucích zaměstnanců a zaměstnanců v oblasti BOZP; poučení žáků v oblasti BOZP.</a:t>
            </a:r>
          </a:p>
          <a:p>
            <a:pPr algn="just"/>
            <a:r>
              <a:rPr lang="en-US" dirty="0"/>
              <a:t>						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=""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="" xmlns:a16="http://schemas.microsoft.com/office/drawing/2014/main" id="{16A57D09-261D-4ADE-8794-098EFA9D8353}"/>
              </a:ext>
            </a:extLst>
          </p:cNvPr>
          <p:cNvSpPr/>
          <p:nvPr/>
        </p:nvSpPr>
        <p:spPr>
          <a:xfrm>
            <a:off x="725096" y="695208"/>
            <a:ext cx="4301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…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52461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3. Podrobný obsah     </a:t>
            </a:r>
          </a:p>
          <a:p>
            <a:pPr algn="l"/>
            <a:r>
              <a:rPr lang="cs-CZ" dirty="0">
                <a:solidFill>
                  <a:srgbClr val="00B050"/>
                </a:solidFill>
              </a:rPr>
              <a:t>     výuky II.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961319"/>
            <a:ext cx="53698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Pracovnělékařské služby a zdravotní způsobilost zaměstnanců a žáků - práva a povinnosti zaměstnavatelů a zaměstnanců daná ZP, zdravotnické zákony a vyhlášky.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Kategorizace prací - povinnosti zaměstnavatele vyplývající ze zákona o ochraně veřejného zdraví a vyhláška č. 432/2003 Sb.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Pracovní podmínky zaměstnanců, zaměstnankyň  a mladistvých - požadavky na pracoviště a pracovní prostředí, hygienické požadavky na prostory a provoz zařízení a provozoven.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Osobní ochranné pracovní prostředky, mycí, čisticí a dezinfekční prostředky - povinnosti zaměstnavatele vyplývající ze ZP a nařízení vlády č. 495/2001 Sb.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Prevence rizik, odborná způsobilost v prevenci rizik - povinnosti zaměstnavatele vyplývající ze ZP a zákona o bezpečnosti.</a:t>
            </a:r>
          </a:p>
          <a:p>
            <a:pPr lvl="0" algn="just"/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=""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="" xmlns:a16="http://schemas.microsoft.com/office/drawing/2014/main" id="{5FD45CD6-E4B1-4723-AD32-16BF0CBE37E6}"/>
              </a:ext>
            </a:extLst>
          </p:cNvPr>
          <p:cNvSpPr/>
          <p:nvPr/>
        </p:nvSpPr>
        <p:spPr>
          <a:xfrm>
            <a:off x="725096" y="695208"/>
            <a:ext cx="4301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…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7402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4. Podrobný obsah     </a:t>
            </a:r>
          </a:p>
          <a:p>
            <a:pPr algn="l"/>
            <a:r>
              <a:rPr lang="cs-CZ" dirty="0">
                <a:solidFill>
                  <a:srgbClr val="00B050"/>
                </a:solidFill>
              </a:rPr>
              <a:t>     výuky III.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10295" y="2001076"/>
            <a:ext cx="53698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Prověrka BOZP - příprava a provedení prověrky stavu BOZP ve škole a školském zařízení.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Základní legislativní předpisy v oblasti PO, členění provozovaných činností podle požárního nebezpečí, povinná dokumentace požární ochrany na škole, školení a odborná příprava, pomoc při zdolávání požárů, povinnosti právnických osob a podnikajících fyzických osob, vedoucích zaměstnanců a zaměstnanců.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Stanovení organizace zabezpečení PO, požární poplachové směrnice, evakuační plány, požární řády, dokumentace zdolávání požáru, požární kniha, výkon státního požárního dozoru, praktické příklady a nejčastější chyby v činnostech PO.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=""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="" xmlns:a16="http://schemas.microsoft.com/office/drawing/2014/main" id="{5FD45CD6-E4B1-4723-AD32-16BF0CBE37E6}"/>
              </a:ext>
            </a:extLst>
          </p:cNvPr>
          <p:cNvSpPr/>
          <p:nvPr/>
        </p:nvSpPr>
        <p:spPr>
          <a:xfrm>
            <a:off x="725096" y="695208"/>
            <a:ext cx="4301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…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235674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5. Cena kurzu a lektoři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318554" y="1776842"/>
            <a:ext cx="553908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CENA ZA STUDIUM: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člen ČMOS PŠ </a:t>
            </a:r>
            <a:r>
              <a:rPr lang="pl-PL" dirty="0" smtClean="0"/>
              <a:t>500 Kč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mtClean="0"/>
              <a:t>ostatní </a:t>
            </a:r>
            <a:r>
              <a:rPr lang="pl-PL" dirty="0" smtClean="0"/>
              <a:t>970 Kč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algn="just"/>
            <a:r>
              <a:rPr lang="cs-CZ" b="1" dirty="0"/>
              <a:t>HODINOVÁ DOTACE: </a:t>
            </a:r>
            <a:r>
              <a:rPr lang="cs-CZ" dirty="0"/>
              <a:t> 8 vyučovacích hodin.</a:t>
            </a:r>
            <a:endParaRPr lang="pl-PL" dirty="0"/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LEKTOR:</a:t>
            </a:r>
          </a:p>
          <a:p>
            <a:pPr algn="just"/>
            <a:r>
              <a:rPr lang="en-US" b="1" dirty="0" err="1"/>
              <a:t>Ing</a:t>
            </a:r>
            <a:r>
              <a:rPr lang="en-US" b="1" dirty="0"/>
              <a:t>. Jan </a:t>
            </a:r>
            <a:r>
              <a:rPr lang="en-US" b="1" dirty="0" err="1"/>
              <a:t>Romaněnko</a:t>
            </a:r>
            <a:r>
              <a:rPr lang="en-US" b="1" dirty="0"/>
              <a:t> </a:t>
            </a:r>
            <a:endParaRPr lang="cs-CZ" b="1" dirty="0"/>
          </a:p>
          <a:p>
            <a:pPr algn="just"/>
            <a:r>
              <a:rPr lang="cs-CZ" dirty="0"/>
              <a:t>Vystudoval Vysokou školu dopravy a spojů v Žilině, má za sebou rozsáhlou pedagogickou i lektorskou činnost, je autorem několika studijních a odborných publikací. </a:t>
            </a:r>
            <a:endParaRPr lang="cs-CZ" b="1" dirty="0"/>
          </a:p>
          <a:p>
            <a:pPr algn="just"/>
            <a:r>
              <a:rPr lang="cs-CZ" b="1" dirty="0" smtClean="0"/>
              <a:t>PaedDr. Pavel Skácelík</a:t>
            </a:r>
          </a:p>
          <a:p>
            <a:r>
              <a:rPr lang="cs-CZ" dirty="0" smtClean="0"/>
              <a:t>Vystudoval Pedagogickou fakultu UP Olomouc, dále mj.  doktorandské studium Zdravotně sociální fakulty Jihočeské Univerzity. Rozsáhlá pedagogická i lektorská práce, tvorba odborných článků i publikací v oblasti BOZP.</a:t>
            </a:r>
            <a:endParaRPr lang="cs-CZ" b="1" dirty="0" smtClean="0"/>
          </a:p>
          <a:p>
            <a:r>
              <a:rPr lang="cs-CZ" dirty="0" smtClean="0"/>
              <a:t>  </a:t>
            </a:r>
            <a:endParaRPr lang="cs-CZ" dirty="0"/>
          </a:p>
          <a:p>
            <a:r>
              <a:rPr lang="en-US" dirty="0"/>
              <a:t>                                                  </a:t>
            </a:r>
            <a:endParaRPr lang="cs-CZ" b="1" dirty="0"/>
          </a:p>
          <a:p>
            <a:pPr algn="just"/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=""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="" xmlns:a16="http://schemas.microsoft.com/office/drawing/2014/main" id="{0D8741E1-54B8-491C-A4F1-F6A441FCB130}"/>
              </a:ext>
            </a:extLst>
          </p:cNvPr>
          <p:cNvSpPr/>
          <p:nvPr/>
        </p:nvSpPr>
        <p:spPr>
          <a:xfrm>
            <a:off x="725096" y="695208"/>
            <a:ext cx="4301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…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069670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007" y="219017"/>
            <a:ext cx="1666654" cy="147726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321284" y="3536513"/>
            <a:ext cx="6172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Těšíme se na Vás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8C9299E1-3F20-44BA-8444-CABA1DBB1ECF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="" xmlns:a16="http://schemas.microsoft.com/office/drawing/2014/main" id="{EA900F20-0A02-4DC1-B163-4F1A8C90F1DD}"/>
              </a:ext>
            </a:extLst>
          </p:cNvPr>
          <p:cNvSpPr/>
          <p:nvPr/>
        </p:nvSpPr>
        <p:spPr>
          <a:xfrm>
            <a:off x="572696" y="542808"/>
            <a:ext cx="43015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pro vedoucí zaměstnance škol a školských zařízení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44016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603</Words>
  <Application>Microsoft Office PowerPoint</Application>
  <PresentationFormat>Vlastní</PresentationFormat>
  <Paragraphs>67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sociálních sítí v komunikaci organizace</dc:title>
  <dc:creator>Evžen Staněk</dc:creator>
  <cp:lastModifiedBy>Marketa</cp:lastModifiedBy>
  <cp:revision>62</cp:revision>
  <dcterms:created xsi:type="dcterms:W3CDTF">2018-03-20T10:49:50Z</dcterms:created>
  <dcterms:modified xsi:type="dcterms:W3CDTF">2018-04-23T08:32:57Z</dcterms:modified>
</cp:coreProperties>
</file>