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69" r:id="rId5"/>
    <p:sldId id="267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60"/>
  </p:normalViewPr>
  <p:slideViewPr>
    <p:cSldViewPr snapToGrid="0">
      <p:cViewPr>
        <p:scale>
          <a:sx n="96" d="100"/>
          <a:sy n="96" d="100"/>
        </p:scale>
        <p:origin x="-187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74A65BD-BF11-4067-88C5-D14440600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D968922-63AF-45AA-8963-BE8A1ED649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7509B63-DBC9-4FA6-8C5A-C229EBBDB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AB5E3085-956F-47EB-96B4-B0DD8E293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0C181D8-78A5-448C-B469-3F5D25D09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98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2151DA2-E395-4E5E-9674-84BE0E02C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E0D2A7FE-FAF6-4CF1-9F65-CABB174A1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B78C502-7FC6-49FC-A1A4-8F0BF5831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3D87CD4-C06B-40CE-93BE-3DDFCD39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B72FBFD-140B-4D48-82FB-8BFB6F14F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47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4E2864B2-E98C-43A8-8618-859BC4F5A6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6FD9AEB7-9C0E-4A48-AC17-631BB3832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FA49BA4-F4FA-498B-8C0B-DA8510D59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DF56EC2-CEB1-43BD-B3A9-06ADB9D67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70F1D2DE-6629-4E7C-B424-3B1B094A3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16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1E826E7-BBFE-4C3F-AD0F-62E18B97B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89E3DEC6-549F-4EF7-A566-E89E9E39F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AB9B7D5-82C8-4C12-9C76-7709EFDD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6B7FBC47-2BD2-47C7-85A0-A09B4BE22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5E92AA2E-AFE7-4191-AC70-E1DA296EC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27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4914685-C4B1-4F81-B425-FF7AD9331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760D3125-7DDE-461D-8AB1-447F8ACD5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23C43E4-F156-429C-8862-749231E16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F7C63AA-DDA2-4B8B-B4EE-5A439DEB9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2230A671-04F8-4F2D-BE70-B69FD2ED8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66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8EFEF17-BB7A-4E18-89FB-5083CF2C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40424520-597B-4E5A-9D81-B9D1B56B94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92F12D8A-14D5-45E7-9800-90E6FC5AE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C8BBA22D-BC3E-45D5-BB59-75E6C43E1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A4975513-55E6-4137-A464-D9853F747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47E10970-9773-4199-B083-C4F3E714C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141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29410B5-8840-4534-B364-E04488F93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A96B8F39-F1C5-4C53-81D3-D5D982272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F6C7B248-53DF-4700-BC92-040449CBD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B3920B61-E16E-4037-92EA-D9C43045B6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="" xmlns:a16="http://schemas.microsoft.com/office/drawing/2014/main" id="{5C94EB18-62EF-43DD-83CC-53040D3050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22D3DFF1-1F2A-47C7-AA91-67268AE2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AB67BE9B-CA49-4FF0-B771-025543AA1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323C3FB7-5900-4EEC-AEA4-B980BB113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34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D3EEB9B-911C-44C1-ADF0-068D0516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3F4E391F-606C-4690-95DF-9432A9E66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ECDF588D-18A7-432A-80D8-F47A98669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7AEDC3B6-B381-4F27-87CD-E9764A4A7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86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EA0B44A3-A8B6-494F-A760-9BBD62A76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B288536B-7F6F-4EC9-9CC6-A6A3D00F6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29734DEC-B022-436B-9548-582931E0C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187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952257B-E679-4F4F-81DC-69AF5A86D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938FC68-018F-4801-95E8-9E19BB3B2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34FAF3EC-8B1B-41D7-8D51-C09B7F62A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AC98E509-D3DF-4F78-9948-A331BADBB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95C965CF-554F-4392-BF85-C303B92B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9E5D79A8-274E-4F77-80BE-6DA324D04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44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5C88497-9954-44FD-BA1F-8A084AAA6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D06F5788-F195-4252-96D1-F2825F88B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16928BCF-3152-40CD-AB59-E8136F2A0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DF072348-2F2E-4A6B-8C05-C95992582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AA5F6A2A-6F2C-43EF-9108-74FC6DC78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22A10262-75E0-4347-9711-0E6130B86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40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787251A7-F563-41D2-A52D-FC4AEBA58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EB2EFCAB-D6D8-4FD1-B5C5-3FFCFED93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1FA91C10-36E3-48F4-BF55-F78467DC4C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C7CFDCB5-9D84-41F2-8282-CE34FD05CC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2983B331-A82F-4376-885A-E56117113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40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5877" y="219016"/>
            <a:ext cx="1931759" cy="1712241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C73FA29-6604-4FF8-A8AE-17712DFA3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4697" y="1473556"/>
            <a:ext cx="4091862" cy="2350307"/>
          </a:xfrm>
        </p:spPr>
        <p:txBody>
          <a:bodyPr anchor="b">
            <a:normAutofit fontScale="90000"/>
          </a:bodyPr>
          <a:lstStyle/>
          <a:p>
            <a:pPr algn="l"/>
            <a:r>
              <a:rPr lang="cs-CZ" sz="4400" dirty="0">
                <a:solidFill>
                  <a:srgbClr val="0070C0"/>
                </a:solidFill>
              </a:rPr>
              <a:t>Prezentační a komunikační dovednosti</a:t>
            </a:r>
            <a: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cs-CZ" sz="4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15B60C14-294C-4538-B45A-6B869C3D2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166566"/>
            <a:ext cx="3348228" cy="1228725"/>
          </a:xfrm>
        </p:spPr>
        <p:txBody>
          <a:bodyPr anchor="t">
            <a:normAutofit/>
          </a:bodyPr>
          <a:lstStyle/>
          <a:p>
            <a:pPr algn="l"/>
            <a:r>
              <a:rPr lang="cs-CZ" dirty="0">
                <a:solidFill>
                  <a:srgbClr val="00B050"/>
                </a:solidFill>
              </a:rPr>
              <a:t>Účinná komunikace je předpokladem úspěšného vedení</a:t>
            </a:r>
            <a:endParaRPr lang="cs-CZ" sz="2000" dirty="0">
              <a:solidFill>
                <a:srgbClr val="00B05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A686F2E1-01F5-4B2D-9770-63275DDDD5FC}"/>
              </a:ext>
            </a:extLst>
          </p:cNvPr>
          <p:cNvSpPr txBox="1"/>
          <p:nvPr/>
        </p:nvSpPr>
        <p:spPr>
          <a:xfrm>
            <a:off x="6122504" y="3099191"/>
            <a:ext cx="61727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Dostupné vzdělání</a:t>
            </a:r>
          </a:p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pro všechny kdo </a:t>
            </a:r>
          </a:p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chtějí znát a umět víc…</a:t>
            </a:r>
          </a:p>
          <a:p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4364432A-C008-487B-AABC-B71C67B6EE9E}"/>
              </a:ext>
            </a:extLst>
          </p:cNvPr>
          <p:cNvSpPr txBox="1"/>
          <p:nvPr/>
        </p:nvSpPr>
        <p:spPr>
          <a:xfrm>
            <a:off x="804672" y="3422067"/>
            <a:ext cx="2783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Č.j</a:t>
            </a:r>
            <a:r>
              <a:rPr lang="en-US" dirty="0">
                <a:solidFill>
                  <a:schemeClr val="bg1"/>
                </a:solidFill>
              </a:rPr>
              <a:t>.: MSMT-12764/2016-1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099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7899" y="179261"/>
            <a:ext cx="1415509" cy="1254656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=""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+mj-lt"/>
              <a:buAutoNum type="arabicPeriod"/>
            </a:pPr>
            <a:r>
              <a:rPr lang="cs-CZ" dirty="0">
                <a:solidFill>
                  <a:srgbClr val="00B050"/>
                </a:solidFill>
              </a:rPr>
              <a:t>Popis vzdělávacího         programu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172782" y="1577011"/>
            <a:ext cx="52145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Schopnost cíleně a promyšleně prezentovat výsledky činnosti organizace, přesvědčovat a motivovat druhé, patří k základní výbavě úspěšného pracovníka ve vedoucí pozici.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Přirozený, přesvědčivý projev je dovedností, kterou je třeba cíleně kultivovat, pravidelně procvičovat. Nejedná se pouze o otázku zkušeností, přestože i ty hrají důležitou roli, ale o praktické osvojení si různých typů komunikačních technik.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Při přípravě je vždy důležitá zpětná vazba a možnost vyzkoušet si varianty a typy projevu "nanečisto", v nestresujícím, přátelském prostředí.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Dobrého osvojení komunikačních dovedností dosahujeme během školení prací v malých týmech, modelovými situacemi a celkovou přátelskou atmosférou.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="" xmlns:a16="http://schemas.microsoft.com/office/drawing/2014/main" id="{9C37B079-5468-416F-A4F2-3989BE5CC965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4" name="Nadpis 1">
            <a:extLst>
              <a:ext uri="{FF2B5EF4-FFF2-40B4-BE49-F238E27FC236}">
                <a16:creationId xmlns="" xmlns:a16="http://schemas.microsoft.com/office/drawing/2014/main" id="{0A498A88-B8B9-4507-864F-6F04174E342C}"/>
              </a:ext>
            </a:extLst>
          </p:cNvPr>
          <p:cNvSpPr txBox="1">
            <a:spLocks/>
          </p:cNvSpPr>
          <p:nvPr/>
        </p:nvSpPr>
        <p:spPr>
          <a:xfrm>
            <a:off x="824697" y="1224166"/>
            <a:ext cx="4091862" cy="28098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400">
                <a:solidFill>
                  <a:srgbClr val="0070C0"/>
                </a:solidFill>
              </a:rPr>
              <a:t>Prezentační a komunikační dovednosti</a:t>
            </a:r>
            <a:r>
              <a:rPr lang="cs-CZ" sz="420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cs-CZ" sz="420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cs-CZ" sz="4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736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219016"/>
            <a:ext cx="1547445" cy="1371599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=""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rgbClr val="00B050"/>
                </a:solidFill>
              </a:rPr>
              <a:t>2. Podrobný obsah     </a:t>
            </a:r>
          </a:p>
          <a:p>
            <a:pPr algn="l"/>
            <a:r>
              <a:rPr lang="cs-CZ" dirty="0">
                <a:solidFill>
                  <a:srgbClr val="00B050"/>
                </a:solidFill>
              </a:rPr>
              <a:t>     výuky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172782" y="1802295"/>
            <a:ext cx="536986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Mluvený projev - principy přesvědčivosti a důvěryhodnosti.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Osobní typ projevu - co nedělat, co dělat lépe, co trochu jinak.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Rozdíly vystoupení před pracovním kolektivem a před veřejností.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Připravujeme krátký projev na kameru.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Čekají nás novináři a tisková konference.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Konfliktní téma – jak vybrat správné argumenty.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Principy otevřené diskuse.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Nonverbální komunikace – tajemství vhodné gestiky a mimiky.</a:t>
            </a:r>
          </a:p>
          <a:p>
            <a:pPr lvl="0"/>
            <a:endParaRPr lang="cs-CZ" dirty="0"/>
          </a:p>
          <a:p>
            <a:pPr algn="just"/>
            <a:endParaRPr lang="pl-PL" dirty="0"/>
          </a:p>
          <a:p>
            <a:pPr algn="just"/>
            <a:r>
              <a:rPr lang="pl-PL" b="1" dirty="0"/>
              <a:t> </a:t>
            </a:r>
            <a:r>
              <a:rPr lang="pl-PL" b="1"/>
              <a:t>Hodinová dotace </a:t>
            </a:r>
            <a:r>
              <a:rPr lang="pl-PL" b="1" dirty="0"/>
              <a:t>7 hod.</a:t>
            </a:r>
            <a:endParaRPr lang="pl-PL" dirty="0"/>
          </a:p>
        </p:txBody>
      </p:sp>
      <p:sp>
        <p:nvSpPr>
          <p:cNvPr id="15" name="TextovéPole 14">
            <a:extLst>
              <a:ext uri="{FF2B5EF4-FFF2-40B4-BE49-F238E27FC236}">
                <a16:creationId xmlns="" xmlns:a16="http://schemas.microsoft.com/office/drawing/2014/main" id="{02A3577B-EBEC-450D-A27D-4E02CF7BDB33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2" name="Nadpis 1">
            <a:extLst>
              <a:ext uri="{FF2B5EF4-FFF2-40B4-BE49-F238E27FC236}">
                <a16:creationId xmlns="" xmlns:a16="http://schemas.microsoft.com/office/drawing/2014/main" id="{D7D83C29-E23B-459D-A94D-6EFA67FD5FAF}"/>
              </a:ext>
            </a:extLst>
          </p:cNvPr>
          <p:cNvSpPr txBox="1">
            <a:spLocks/>
          </p:cNvSpPr>
          <p:nvPr/>
        </p:nvSpPr>
        <p:spPr>
          <a:xfrm>
            <a:off x="824697" y="1224166"/>
            <a:ext cx="4091862" cy="28098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400">
                <a:solidFill>
                  <a:srgbClr val="0070C0"/>
                </a:solidFill>
              </a:rPr>
              <a:t>Prezentační a komunikační dovednosti</a:t>
            </a:r>
            <a:r>
              <a:rPr lang="cs-CZ" sz="420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cs-CZ" sz="420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cs-CZ" sz="4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616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219016"/>
            <a:ext cx="1547445" cy="1371599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=""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rgbClr val="00B050"/>
                </a:solidFill>
              </a:rPr>
              <a:t>3. Cena kurzu a lektoři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172782" y="1802295"/>
            <a:ext cx="536986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/>
              <a:t>CENA ZA STUDIUM: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člen ČMOS PŠ 1 </a:t>
            </a:r>
            <a:r>
              <a:rPr lang="pl-PL"/>
              <a:t>400 </a:t>
            </a:r>
            <a:r>
              <a:rPr lang="pl-PL" smtClean="0"/>
              <a:t>Kč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mtClean="0"/>
              <a:t>ostatní </a:t>
            </a:r>
            <a:r>
              <a:rPr lang="pl-PL" dirty="0"/>
              <a:t>3 500 Kč</a:t>
            </a:r>
          </a:p>
          <a:p>
            <a:pPr algn="just"/>
            <a:endParaRPr lang="pl-PL" dirty="0"/>
          </a:p>
          <a:p>
            <a:pPr algn="just"/>
            <a:r>
              <a:rPr lang="pl-PL" b="1" dirty="0"/>
              <a:t>Pozn. </a:t>
            </a:r>
            <a:r>
              <a:rPr lang="pl-PL" dirty="0"/>
              <a:t>Kurz je akreditován Ministerstvem školství a tělovýchovy ČR, číslo akreditace </a:t>
            </a:r>
            <a:r>
              <a:rPr lang="en-US" dirty="0"/>
              <a:t>MSMT-12764/2016-</a:t>
            </a:r>
            <a:r>
              <a:rPr lang="cs-CZ" dirty="0"/>
              <a:t>1.</a:t>
            </a:r>
            <a:r>
              <a:rPr lang="pl-PL" dirty="0"/>
              <a:t> Pracovníci škol tedy mohou využít k jeho úhradě prostředky DVPP, které jsou školám poskytovány na vzdělávání státem. 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LEKTOŘI:</a:t>
            </a:r>
          </a:p>
          <a:p>
            <a:pPr algn="just"/>
            <a:r>
              <a:rPr lang="cs-CZ" b="1" dirty="0"/>
              <a:t>Mgr. Evžen Staněk</a:t>
            </a:r>
          </a:p>
          <a:p>
            <a:pPr algn="just"/>
            <a:r>
              <a:rPr lang="cs-CZ" b="1" dirty="0" err="1"/>
              <a:t>MgA</a:t>
            </a:r>
            <a:r>
              <a:rPr lang="cs-CZ" b="1" dirty="0"/>
              <a:t>. Ivan Vágner</a:t>
            </a:r>
          </a:p>
          <a:p>
            <a:pPr algn="just"/>
            <a:r>
              <a:rPr lang="cs-CZ" dirty="0"/>
              <a:t>Oba dva lektoři za sebou mají dlouholetou lektorskou činnost i spolupráci s vysokými školami v oblasti marketingu, komunikace a médií.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="" xmlns:a16="http://schemas.microsoft.com/office/drawing/2014/main" id="{02A3577B-EBEC-450D-A27D-4E02CF7BDB33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2" name="Nadpis 1">
            <a:extLst>
              <a:ext uri="{FF2B5EF4-FFF2-40B4-BE49-F238E27FC236}">
                <a16:creationId xmlns="" xmlns:a16="http://schemas.microsoft.com/office/drawing/2014/main" id="{68570E7D-D69A-421D-B962-6316357DFC1E}"/>
              </a:ext>
            </a:extLst>
          </p:cNvPr>
          <p:cNvSpPr txBox="1">
            <a:spLocks/>
          </p:cNvSpPr>
          <p:nvPr/>
        </p:nvSpPr>
        <p:spPr>
          <a:xfrm>
            <a:off x="824697" y="1224166"/>
            <a:ext cx="4091862" cy="28098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400" dirty="0">
                <a:solidFill>
                  <a:srgbClr val="0070C0"/>
                </a:solidFill>
              </a:rPr>
              <a:t>Prezentační a komunikační dovednosti</a:t>
            </a:r>
            <a: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cs-CZ" sz="4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670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0007" y="219017"/>
            <a:ext cx="1666654" cy="1477262"/>
          </a:xfrm>
          <a:prstGeom prst="rect">
            <a:avLst/>
          </a:prstGeom>
        </p:spPr>
      </p:pic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15B60C14-294C-4538-B45A-6B869C3D2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219574"/>
            <a:ext cx="3348228" cy="1228725"/>
          </a:xfrm>
        </p:spPr>
        <p:txBody>
          <a:bodyPr anchor="t">
            <a:normAutofit/>
          </a:bodyPr>
          <a:lstStyle/>
          <a:p>
            <a:pPr algn="l"/>
            <a:r>
              <a:rPr lang="cs-CZ">
                <a:solidFill>
                  <a:srgbClr val="00B050"/>
                </a:solidFill>
              </a:rPr>
              <a:t>Účinná komunikace je předpokladem úspěšného vedení</a:t>
            </a:r>
            <a:endParaRPr lang="cs-CZ" sz="2000" dirty="0">
              <a:solidFill>
                <a:srgbClr val="00B05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A686F2E1-01F5-4B2D-9770-63275DDDD5FC}"/>
              </a:ext>
            </a:extLst>
          </p:cNvPr>
          <p:cNvSpPr txBox="1"/>
          <p:nvPr/>
        </p:nvSpPr>
        <p:spPr>
          <a:xfrm>
            <a:off x="6321284" y="3536513"/>
            <a:ext cx="61727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Těšíme se na Vás</a:t>
            </a:r>
          </a:p>
          <a:p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8C9299E1-3F20-44BA-8444-CABA1DBB1ECF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2" name="Nadpis 1">
            <a:extLst>
              <a:ext uri="{FF2B5EF4-FFF2-40B4-BE49-F238E27FC236}">
                <a16:creationId xmlns="" xmlns:a16="http://schemas.microsoft.com/office/drawing/2014/main" id="{8889D1E8-0233-400C-A267-7B7D3D4D8D19}"/>
              </a:ext>
            </a:extLst>
          </p:cNvPr>
          <p:cNvSpPr txBox="1">
            <a:spLocks/>
          </p:cNvSpPr>
          <p:nvPr/>
        </p:nvSpPr>
        <p:spPr>
          <a:xfrm>
            <a:off x="824697" y="1224166"/>
            <a:ext cx="4091862" cy="28098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400">
                <a:solidFill>
                  <a:srgbClr val="0070C0"/>
                </a:solidFill>
              </a:rPr>
              <a:t>Prezentační a komunikační dovednosti</a:t>
            </a:r>
            <a:r>
              <a:rPr lang="cs-CZ" sz="420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cs-CZ" sz="420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cs-CZ" sz="4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0166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</TotalTime>
  <Words>361</Words>
  <Application>Microsoft Office PowerPoint</Application>
  <PresentationFormat>Vlastní</PresentationFormat>
  <Paragraphs>52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Office</vt:lpstr>
      <vt:lpstr>Prezentační a komunikační dovednosti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Využití sociálních sítí v komunikaci organizace</dc:title>
  <dc:creator>Evžen Staněk</dc:creator>
  <cp:lastModifiedBy>Marketa</cp:lastModifiedBy>
  <cp:revision>31</cp:revision>
  <dcterms:created xsi:type="dcterms:W3CDTF">2018-03-20T10:49:50Z</dcterms:created>
  <dcterms:modified xsi:type="dcterms:W3CDTF">2018-04-23T10:13:56Z</dcterms:modified>
</cp:coreProperties>
</file>