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70" r:id="rId5"/>
    <p:sldId id="271" r:id="rId6"/>
    <p:sldId id="269" r:id="rId7"/>
    <p:sldId id="26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67848" y="3152200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4467B63-7EBB-4AAB-8DFA-9C41FB6E7D2C}"/>
              </a:ext>
            </a:extLst>
          </p:cNvPr>
          <p:cNvSpPr/>
          <p:nvPr/>
        </p:nvSpPr>
        <p:spPr>
          <a:xfrm>
            <a:off x="572696" y="542808"/>
            <a:ext cx="43015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pro vedoucí zaměstnance škol a školských zařízení</a:t>
            </a:r>
          </a:p>
          <a:p>
            <a:r>
              <a:rPr lang="cs-CZ" sz="1600" dirty="0">
                <a:solidFill>
                  <a:schemeClr val="bg1"/>
                </a:solidFill>
              </a:rPr>
              <a:t>Čj</a:t>
            </a:r>
            <a:r>
              <a:rPr lang="cs-CZ" sz="1600">
                <a:solidFill>
                  <a:schemeClr val="bg1"/>
                </a:solidFill>
              </a:rPr>
              <a:t>.: MSMT-22622/2017-3-826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361044" y="1916346"/>
            <a:ext cx="521454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Vzdělávací program  je určen především pro zaměstnance škol a školských zařízení, kteří mají ve školách na starosti oblast BOZP a PO. </a:t>
            </a:r>
          </a:p>
          <a:p>
            <a:pPr algn="just"/>
            <a:r>
              <a:rPr lang="cs-CZ" dirty="0"/>
              <a:t>Z ustanovení § 101 odst. 2 zákoníku práce vyplývá, že všichni vedoucí zaměstnanci musí být proškoleni odborně způsobilou osobou v oblasti BOZP a PO. </a:t>
            </a:r>
            <a:r>
              <a:rPr lang="cs-CZ" b="1" dirty="0"/>
              <a:t>Seminář jim toto odborné vzdělání na požadované úrovni nabízí.</a:t>
            </a:r>
          </a:p>
          <a:p>
            <a:pPr algn="just"/>
            <a:r>
              <a:rPr lang="cs-CZ" dirty="0"/>
              <a:t>Obsah semináře je zaměřen na všechny zásadní legislativní změny v oblasti BOZP v souladu se zákonem č. 262/2006 Sb., zákoníkem práce, zákonem č. 309/2006 Sb. (zákon o zajištění dalších podmínek bezpečnosti a ochrany zdraví při práci) a dalšími související normami. </a:t>
            </a:r>
          </a:p>
          <a:p>
            <a:pPr algn="just"/>
            <a:r>
              <a:rPr lang="cs-CZ" dirty="0"/>
              <a:t>Dále je zaměřen na legislativní změny v oblasti pracovnělékařských služeb.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73E8FB23-6C12-4B5A-B3E5-7B8CF23AC7D3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 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Základní pojmy v oblasti BOZP - znalost základních pojmů v oblasti bezpečnosti a ochrany zdraví při práci, využití v praxi. Znalost jednotlivých vztahů mezi těmito pojmy.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Práva a povinnosti zaměstnavatelů a zaměstnanců - práva a povinnosti zaměstnavatelů a zaměstnanců, které vyplývají ze ZP, zákona o bezpečnosti, zákona o ochraně veřejného zdraví, školského zákona a pracovního řádu.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Pracovní a školní úrazy - nařízení vlády č. 201/2010 Sb., vyhláška č. 64/2005 Sb. a odpovědnost za škodu vzniklou úrazem.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Školení zaměstnanců a poučení žáků - školení vedoucích zaměstnanců a zaměstnanců v oblasti BOZP; poučení žáků v oblasti BOZP.</a:t>
            </a:r>
          </a:p>
          <a:p>
            <a:pPr algn="just"/>
            <a:r>
              <a:rPr lang="en-US" dirty="0"/>
              <a:t>						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16A57D09-261D-4ADE-8794-098EFA9D8353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3.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 II.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Pracovnělékařské služby a zdravotní způsobilost zaměstnanců a žáků - práva a povinnosti zaměstnavatelů a zaměstnanců daná ZP, zdravotnické zákony a vyhlášky.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Kategorizace prací - povinnosti zaměstnavatele vyplývající ze zákona o ochraně veřejného zdraví a vyhláška č. 432/2003 Sb.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Pracovní podmínky zaměstnanců, zaměstnankyň  a mladistvých - požadavky na pracoviště a pracovní prostředí, hygienické požadavky na prostory a provoz zařízení a provozoven.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Osobní ochranné pracovní prostředky, mycí, čisticí a dezinfekční prostředky - povinnosti zaměstnavatele vyplývající ze ZP a nařízení vlády č. 495/2001 Sb.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Prevence rizik, odborná způsobilost v prevenci rizik - povinnosti zaměstnavatele vyplývající ze ZP a zákona o bezpečnosti.</a:t>
            </a:r>
          </a:p>
          <a:p>
            <a:pPr lvl="0" algn="just"/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D45CD6-E4B1-4723-AD32-16BF0CBE37E6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7402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4.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 III.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10295" y="2001076"/>
            <a:ext cx="53698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Prověrka BOZP - příprava a provedení prověrky stavu BOZP ve škole a školském zařízení.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Základní legislativní předpisy v oblasti PO, členění provozovaných činností podle požárního nebezpečí, povinná dokumentace požární ochrany na škole, školení a odborná příprava, pomoc při zdolávání požárů, povinnosti právnických osob a podnikajících fyzických osob, vedoucích zaměstnanců a zaměstnanců.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Stanovení organizace zabezpečení PO, požární poplachové směrnice, evakuační plány, požární řády, dokumentace zdolávání požáru, požární kniha, výkon státního požárního dozoru, praktické příklady a nejčastější chyby v činnostech PO.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D45CD6-E4B1-4723-AD32-16BF0CBE37E6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3567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5.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318554" y="1776842"/>
            <a:ext cx="55390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500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ostatní 970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/>
            <a:r>
              <a:rPr lang="cs-CZ" b="1" dirty="0"/>
              <a:t>HODINOVÁ DOTACE: </a:t>
            </a:r>
            <a:r>
              <a:rPr lang="cs-CZ" dirty="0"/>
              <a:t> 8 vyučovacích hodin.</a:t>
            </a:r>
            <a:endParaRPr lang="pl-PL" dirty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LEKTOR:</a:t>
            </a:r>
          </a:p>
          <a:p>
            <a:pPr algn="just"/>
            <a:r>
              <a:rPr lang="cs-CZ" b="1" dirty="0"/>
              <a:t>Mgr. </a:t>
            </a:r>
            <a:r>
              <a:rPr lang="cs-CZ" b="1"/>
              <a:t>Eva Dvořáčková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PaedDr. Pavel Skácelík</a:t>
            </a:r>
          </a:p>
          <a:p>
            <a:r>
              <a:rPr lang="cs-CZ" dirty="0"/>
              <a:t>Vystudoval Pedagogickou fakultu UP Olomouc, dále mj.  doktorandské studium Zdravotně sociální fakulty Jihočeské Univerzity. Rozsáhlá pedagogická i lektorská práce, tvorba odborných článků i publikací v oblasti BOZP.</a:t>
            </a:r>
            <a:endParaRPr lang="cs-CZ" b="1" dirty="0"/>
          </a:p>
          <a:p>
            <a:r>
              <a:rPr lang="cs-CZ" dirty="0"/>
              <a:t>  </a:t>
            </a:r>
          </a:p>
          <a:p>
            <a:r>
              <a:rPr lang="en-US" dirty="0"/>
              <a:t>                                                  </a:t>
            </a:r>
            <a:endParaRPr lang="cs-CZ" b="1" dirty="0"/>
          </a:p>
          <a:p>
            <a:pPr algn="just"/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D8741E1-54B8-491C-A4F1-F6A441FCB130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06967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A900F20-0A02-4DC1-B163-4F1A8C90F1DD}"/>
              </a:ext>
            </a:extLst>
          </p:cNvPr>
          <p:cNvSpPr/>
          <p:nvPr/>
        </p:nvSpPr>
        <p:spPr>
          <a:xfrm>
            <a:off x="572696" y="542808"/>
            <a:ext cx="43015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pro vedoucí zaměstnance škol a školských zařízení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577</Words>
  <Application>Microsoft Office PowerPoint</Application>
  <PresentationFormat>Širokoúhlá obrazovka</PresentationFormat>
  <Paragraphs>67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Tomáš Faflík</cp:lastModifiedBy>
  <cp:revision>63</cp:revision>
  <dcterms:created xsi:type="dcterms:W3CDTF">2018-03-20T10:49:50Z</dcterms:created>
  <dcterms:modified xsi:type="dcterms:W3CDTF">2019-01-10T08:39:28Z</dcterms:modified>
</cp:coreProperties>
</file>