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6" r:id="rId4"/>
    <p:sldId id="270" r:id="rId5"/>
    <p:sldId id="269" r:id="rId6"/>
    <p:sldId id="267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53" autoAdjust="0"/>
    <p:restoredTop sz="94660"/>
  </p:normalViewPr>
  <p:slideViewPr>
    <p:cSldViewPr snapToGrid="0">
      <p:cViewPr>
        <p:scale>
          <a:sx n="96" d="100"/>
          <a:sy n="96" d="100"/>
        </p:scale>
        <p:origin x="-187" y="2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74A65BD-BF11-4067-88C5-D144406002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5D968922-63AF-45AA-8963-BE8A1ED649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C7509B63-DBC9-4FA6-8C5A-C229EBBDB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7.1.2019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AB5E3085-956F-47EB-96B4-B0DD8E293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D0C181D8-78A5-448C-B469-3F5D25D09B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8982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2151DA2-E395-4E5E-9674-84BE0E02C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E0D2A7FE-FAF6-4CF1-9F65-CABB174A1E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FB78C502-7FC6-49FC-A1A4-8F0BF5831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7.1.2019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43D87CD4-C06B-40CE-93BE-3DDFCD392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FB72FBFD-140B-4D48-82FB-8BFB6F14F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9478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="" xmlns:a16="http://schemas.microsoft.com/office/drawing/2014/main" id="{4E2864B2-E98C-43A8-8618-859BC4F5A6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="" xmlns:a16="http://schemas.microsoft.com/office/drawing/2014/main" id="{6FD9AEB7-9C0E-4A48-AC17-631BB38324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7FA49BA4-F4FA-498B-8C0B-DA8510D59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7.1.2019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3DF56EC2-CEB1-43BD-B3A9-06ADB9D67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70F1D2DE-6629-4E7C-B424-3B1B094A3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167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1E826E7-BBFE-4C3F-AD0F-62E18B97B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89E3DEC6-549F-4EF7-A566-E89E9E39F5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0AB9B7D5-82C8-4C12-9C76-7709EFDDA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7.1.2019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6B7FBC47-2BD2-47C7-85A0-A09B4BE22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5E92AA2E-AFE7-4191-AC70-E1DA296EC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0275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04914685-C4B1-4F81-B425-FF7AD93317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="" xmlns:a16="http://schemas.microsoft.com/office/drawing/2014/main" id="{760D3125-7DDE-461D-8AB1-447F8ACD53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023C43E4-F156-429C-8862-749231E16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7.1.2019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3F7C63AA-DDA2-4B8B-B4EE-5A439DEB9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2230A671-04F8-4F2D-BE70-B69FD2ED8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1663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8EFEF17-BB7A-4E18-89FB-5083CF2CB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40424520-597B-4E5A-9D81-B9D1B56B94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="" xmlns:a16="http://schemas.microsoft.com/office/drawing/2014/main" id="{92F12D8A-14D5-45E7-9800-90E6FC5AE8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C8BBA22D-BC3E-45D5-BB59-75E6C43E1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7.1.2019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A4975513-55E6-4137-A464-D9853F747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47E10970-9773-4199-B083-C4F3E714C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5141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429410B5-8840-4534-B364-E04488F93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="" xmlns:a16="http://schemas.microsoft.com/office/drawing/2014/main" id="{A96B8F39-F1C5-4C53-81D3-D5D982272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="" xmlns:a16="http://schemas.microsoft.com/office/drawing/2014/main" id="{F6C7B248-53DF-4700-BC92-040449CBDC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B3920B61-E16E-4037-92EA-D9C43045B6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="" xmlns:a16="http://schemas.microsoft.com/office/drawing/2014/main" id="{5C94EB18-62EF-43DD-83CC-53040D3050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="" xmlns:a16="http://schemas.microsoft.com/office/drawing/2014/main" id="{22D3DFF1-1F2A-47C7-AA91-67268AE2B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7.1.2019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="" xmlns:a16="http://schemas.microsoft.com/office/drawing/2014/main" id="{AB67BE9B-CA49-4FF0-B771-025543AA1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="" xmlns:a16="http://schemas.microsoft.com/office/drawing/2014/main" id="{323C3FB7-5900-4EEC-AEA4-B980BB113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034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D3EEB9B-911C-44C1-ADF0-068D05167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="" xmlns:a16="http://schemas.microsoft.com/office/drawing/2014/main" id="{3F4E391F-606C-4690-95DF-9432A9E66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7.1.2019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="" xmlns:a16="http://schemas.microsoft.com/office/drawing/2014/main" id="{ECDF588D-18A7-432A-80D8-F47A98669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="" xmlns:a16="http://schemas.microsoft.com/office/drawing/2014/main" id="{7AEDC3B6-B381-4F27-87CD-E9764A4A7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866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="" xmlns:a16="http://schemas.microsoft.com/office/drawing/2014/main" id="{EA0B44A3-A8B6-494F-A760-9BBD62A76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7.1.2019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B288536B-7F6F-4EC9-9CC6-A6A3D00F6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29734DEC-B022-436B-9548-582931E0C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187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952257B-E679-4F4F-81DC-69AF5A86D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D938FC68-018F-4801-95E8-9E19BB3B22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="" xmlns:a16="http://schemas.microsoft.com/office/drawing/2014/main" id="{34FAF3EC-8B1B-41D7-8D51-C09B7F62AA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AC98E509-D3DF-4F78-9948-A331BADBB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7.1.2019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95C965CF-554F-4392-BF85-C303B92B7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9E5D79A8-274E-4F77-80BE-6DA324D04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9446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5C88497-9954-44FD-BA1F-8A084AAA6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="" xmlns:a16="http://schemas.microsoft.com/office/drawing/2014/main" id="{D06F5788-F195-4252-96D1-F2825F88B2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="" xmlns:a16="http://schemas.microsoft.com/office/drawing/2014/main" id="{16928BCF-3152-40CD-AB59-E8136F2A09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="" xmlns:a16="http://schemas.microsoft.com/office/drawing/2014/main" id="{DF072348-2F2E-4A6B-8C05-C95992582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97E2D2-96AB-457D-B1EB-2007DAD8CFAE}" type="datetimeFigureOut">
              <a:rPr lang="cs-CZ" smtClean="0"/>
              <a:t>7.1.2019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="" xmlns:a16="http://schemas.microsoft.com/office/drawing/2014/main" id="{AA5F6A2A-6F2C-43EF-9108-74FC6DC78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="" xmlns:a16="http://schemas.microsoft.com/office/drawing/2014/main" id="{22A10262-75E0-4347-9711-0E6130B86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1401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787251A7-F563-41D2-A52D-FC4AEBA58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="" xmlns:a16="http://schemas.microsoft.com/office/drawing/2014/main" id="{EB2EFCAB-D6D8-4FD1-B5C5-3FFCFED930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="" xmlns:a16="http://schemas.microsoft.com/office/drawing/2014/main" id="{1FA91C10-36E3-48F4-BF55-F78467DC4C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7E2D2-96AB-457D-B1EB-2007DAD8CFAE}" type="datetimeFigureOut">
              <a:rPr lang="cs-CZ" smtClean="0"/>
              <a:t>7.1.2019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="" xmlns:a16="http://schemas.microsoft.com/office/drawing/2014/main" id="{C7CFDCB5-9D84-41F2-8282-CE34FD05CC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="" xmlns:a16="http://schemas.microsoft.com/office/drawing/2014/main" id="{2983B331-A82F-4376-885A-E56117113C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AC9D3-D944-4E66-8BD1-B9673CB880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40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="" xmlns:a16="http://schemas.microsoft.com/office/drawing/2014/main" id="{1DB7C82F-AB7E-4F0C-B829-FA1B9C4151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F55FFF17-D3D5-4F58-BA56-54EA901CE0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D56F670B-A60F-4898-BB4B-9A056B2A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25877" y="219016"/>
            <a:ext cx="1931759" cy="1712241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="" xmlns:a16="http://schemas.microsoft.com/office/drawing/2014/main" id="{AC73FA29-6604-4FF8-A8AE-17712DFA33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0359" y="1578040"/>
            <a:ext cx="4152900" cy="2809875"/>
          </a:xfrm>
        </p:spPr>
        <p:txBody>
          <a:bodyPr anchor="b">
            <a:normAutofit/>
          </a:bodyPr>
          <a:lstStyle/>
          <a:p>
            <a:pPr algn="l"/>
            <a:r>
              <a:rPr lang="pl-PL" sz="4400" dirty="0">
                <a:solidFill>
                  <a:srgbClr val="00B0F0"/>
                </a:solidFill>
              </a:rPr>
              <a:t>Jak zvládat zlost  a agresivitu</a:t>
            </a:r>
            <a:r>
              <a:rPr lang="cs-CZ" dirty="0"/>
              <a:t/>
            </a:r>
            <a:br>
              <a:rPr lang="cs-CZ" dirty="0"/>
            </a:br>
            <a:r>
              <a:rPr lang="cs-CZ" sz="4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/>
            </a:r>
            <a:br>
              <a:rPr lang="cs-CZ" sz="4200" dirty="0">
                <a:solidFill>
                  <a:schemeClr val="bg1">
                    <a:lumMod val="85000"/>
                    <a:lumOff val="15000"/>
                  </a:schemeClr>
                </a:solidFill>
              </a:rPr>
            </a:br>
            <a:endParaRPr lang="cs-CZ" sz="42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15B60C14-294C-4538-B45A-6B869C3D2A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6045" y="4047298"/>
            <a:ext cx="4301528" cy="1228725"/>
          </a:xfrm>
        </p:spPr>
        <p:txBody>
          <a:bodyPr anchor="t">
            <a:noAutofit/>
          </a:bodyPr>
          <a:lstStyle/>
          <a:p>
            <a:pPr algn="l"/>
            <a:r>
              <a:rPr lang="cs-CZ" dirty="0">
                <a:solidFill>
                  <a:srgbClr val="00B050"/>
                </a:solidFill>
              </a:rPr>
              <a:t>Základní znalost financí jako důležitá součást přípravy žáků v počátečním vzdělávání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="" xmlns:a16="http://schemas.microsoft.com/office/drawing/2014/main" id="{A686F2E1-01F5-4B2D-9770-63275DDDD5FC}"/>
              </a:ext>
            </a:extLst>
          </p:cNvPr>
          <p:cNvSpPr txBox="1"/>
          <p:nvPr/>
        </p:nvSpPr>
        <p:spPr>
          <a:xfrm>
            <a:off x="6167848" y="3152200"/>
            <a:ext cx="617278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>Dostupné vzdělání</a:t>
            </a:r>
          </a:p>
          <a:p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>pro všechny kdo </a:t>
            </a:r>
          </a:p>
          <a:p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>chtějí znát a umět víc…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9099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="" xmlns:a16="http://schemas.microsoft.com/office/drawing/2014/main" id="{1DB7C82F-AB7E-4F0C-B829-FA1B9C4151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F55FFF17-D3D5-4F58-BA56-54EA901CE0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D56F670B-A60F-4898-BB4B-9A056B2A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7899" y="179261"/>
            <a:ext cx="1415509" cy="1254656"/>
          </a:xfrm>
          <a:prstGeom prst="rect">
            <a:avLst/>
          </a:prstGeom>
        </p:spPr>
      </p:pic>
      <p:sp>
        <p:nvSpPr>
          <p:cNvPr id="10" name="Podnadpis 2">
            <a:extLst>
              <a:ext uri="{FF2B5EF4-FFF2-40B4-BE49-F238E27FC236}">
                <a16:creationId xmlns="" xmlns:a16="http://schemas.microsoft.com/office/drawing/2014/main" id="{EF8D63BC-F6CD-4806-A926-458365A0E15A}"/>
              </a:ext>
            </a:extLst>
          </p:cNvPr>
          <p:cNvSpPr txBox="1">
            <a:spLocks/>
          </p:cNvSpPr>
          <p:nvPr/>
        </p:nvSpPr>
        <p:spPr>
          <a:xfrm>
            <a:off x="804672" y="4219574"/>
            <a:ext cx="3348228" cy="1228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+mj-lt"/>
              <a:buAutoNum type="arabicPeriod"/>
            </a:pPr>
            <a:r>
              <a:rPr lang="cs-CZ" dirty="0">
                <a:solidFill>
                  <a:srgbClr val="00B050"/>
                </a:solidFill>
              </a:rPr>
              <a:t>Popis vzdělávacího         programu</a:t>
            </a:r>
          </a:p>
          <a:p>
            <a:r>
              <a:rPr lang="cs-CZ" dirty="0"/>
              <a:t> 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="" xmlns:a16="http://schemas.microsoft.com/office/drawing/2014/main" id="{30E3A47C-194A-4249-9368-36F4BE4F4ED5}"/>
              </a:ext>
            </a:extLst>
          </p:cNvPr>
          <p:cNvSpPr txBox="1"/>
          <p:nvPr/>
        </p:nvSpPr>
        <p:spPr>
          <a:xfrm>
            <a:off x="6172782" y="1850085"/>
            <a:ext cx="521454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Interaktivně vedený seminář vede účastníky ke společnému zamyšlení, co je příčinou projevů agresivity v chování člověka.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Účastníci se naučí rozlišovat oprávněný a neoprávněný hněv a uvědomí si důsledky explozivních a </a:t>
            </a:r>
            <a:r>
              <a:rPr lang="cs-CZ" dirty="0" err="1"/>
              <a:t>implozivních</a:t>
            </a:r>
            <a:r>
              <a:rPr lang="cs-CZ" dirty="0"/>
              <a:t> projevů vzteku a zlosti.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Pochopí, co může přispět ke zklidnění emocí a jak můžeme pomoci druhým.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Uvědomí si, jak vést žáky zvládat hněv a zlost.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dirty="0"/>
              <a:t>V závěru kurzu pochopí význam momentu odpuštění a poznají, co odpuštění pomáhá a co mu naopak brání.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="" xmlns:a16="http://schemas.microsoft.com/office/drawing/2014/main" id="{9C37B079-5468-416F-A4F2-3989BE5CC965}"/>
              </a:ext>
            </a:extLst>
          </p:cNvPr>
          <p:cNvSpPr txBox="1"/>
          <p:nvPr/>
        </p:nvSpPr>
        <p:spPr>
          <a:xfrm>
            <a:off x="6361044" y="202810"/>
            <a:ext cx="382987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Pro všechny kdo                            </a:t>
            </a:r>
          </a:p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       chtějí znát a umět víc</a:t>
            </a:r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4800" dirty="0">
                <a:solidFill>
                  <a:schemeClr val="bg1">
                    <a:lumMod val="50000"/>
                  </a:schemeClr>
                </a:solidFill>
              </a:rPr>
            </a:br>
            <a:endParaRPr lang="cs-CZ" dirty="0"/>
          </a:p>
        </p:txBody>
      </p:sp>
      <p:sp>
        <p:nvSpPr>
          <p:cNvPr id="14" name="Nadpis 1">
            <a:extLst>
              <a:ext uri="{FF2B5EF4-FFF2-40B4-BE49-F238E27FC236}">
                <a16:creationId xmlns="" xmlns:a16="http://schemas.microsoft.com/office/drawing/2014/main" id="{E1040D54-6CAA-4385-BEAA-4E3019A548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0359" y="1578040"/>
            <a:ext cx="4152900" cy="2809875"/>
          </a:xfrm>
        </p:spPr>
        <p:txBody>
          <a:bodyPr anchor="b">
            <a:normAutofit/>
          </a:bodyPr>
          <a:lstStyle/>
          <a:p>
            <a:pPr algn="l"/>
            <a:r>
              <a:rPr lang="pl-PL" sz="4400" dirty="0">
                <a:solidFill>
                  <a:srgbClr val="00B0F0"/>
                </a:solidFill>
              </a:rPr>
              <a:t>Jak zvládat zlost  a agresivitu</a:t>
            </a:r>
            <a:r>
              <a:rPr lang="cs-CZ" dirty="0"/>
              <a:t/>
            </a:r>
            <a:br>
              <a:rPr lang="cs-CZ" dirty="0"/>
            </a:br>
            <a:r>
              <a:rPr lang="cs-CZ" sz="4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/>
            </a:r>
            <a:br>
              <a:rPr lang="cs-CZ" sz="4200" dirty="0">
                <a:solidFill>
                  <a:schemeClr val="bg1">
                    <a:lumMod val="85000"/>
                    <a:lumOff val="15000"/>
                  </a:schemeClr>
                </a:solidFill>
              </a:rPr>
            </a:br>
            <a:endParaRPr lang="cs-CZ" sz="42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736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="" xmlns:a16="http://schemas.microsoft.com/office/drawing/2014/main" id="{1DB7C82F-AB7E-4F0C-B829-FA1B9C4151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F55FFF17-D3D5-4F58-BA56-54EA901CE0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D56F670B-A60F-4898-BB4B-9A056B2A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0191" y="219016"/>
            <a:ext cx="1547445" cy="1371599"/>
          </a:xfrm>
          <a:prstGeom prst="rect">
            <a:avLst/>
          </a:prstGeom>
        </p:spPr>
      </p:pic>
      <p:sp>
        <p:nvSpPr>
          <p:cNvPr id="10" name="Podnadpis 2">
            <a:extLst>
              <a:ext uri="{FF2B5EF4-FFF2-40B4-BE49-F238E27FC236}">
                <a16:creationId xmlns="" xmlns:a16="http://schemas.microsoft.com/office/drawing/2014/main" id="{EF8D63BC-F6CD-4806-A926-458365A0E15A}"/>
              </a:ext>
            </a:extLst>
          </p:cNvPr>
          <p:cNvSpPr txBox="1">
            <a:spLocks/>
          </p:cNvSpPr>
          <p:nvPr/>
        </p:nvSpPr>
        <p:spPr>
          <a:xfrm>
            <a:off x="804672" y="4219574"/>
            <a:ext cx="3348228" cy="122872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2600" dirty="0">
                <a:solidFill>
                  <a:srgbClr val="00B050"/>
                </a:solidFill>
              </a:rPr>
              <a:t>2. Podrobný obsah     </a:t>
            </a:r>
          </a:p>
          <a:p>
            <a:pPr algn="l"/>
            <a:r>
              <a:rPr lang="cs-CZ" sz="2600" dirty="0">
                <a:solidFill>
                  <a:srgbClr val="00B050"/>
                </a:solidFill>
              </a:rPr>
              <a:t>     výuky I.</a:t>
            </a:r>
          </a:p>
          <a:p>
            <a:r>
              <a:rPr lang="cs-CZ" dirty="0"/>
              <a:t> 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="" xmlns:a16="http://schemas.microsoft.com/office/drawing/2014/main" id="{30E3A47C-194A-4249-9368-36F4BE4F4ED5}"/>
              </a:ext>
            </a:extLst>
          </p:cNvPr>
          <p:cNvSpPr txBox="1"/>
          <p:nvPr/>
        </p:nvSpPr>
        <p:spPr>
          <a:xfrm>
            <a:off x="6172782" y="1961319"/>
            <a:ext cx="536986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b="1" dirty="0"/>
              <a:t>1. Příčiny nadměrného rozčilení a vzteku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Projevy zlosti a vzteku.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Způsoby vyjádření emocí.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Mýty o hněvu a zlosti.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Co zhoršuje krizové situace, vztahy s druhými lidmi i vztah k sobě samotnému.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lvl="0"/>
            <a:r>
              <a:rPr lang="cs-CZ" b="1" dirty="0"/>
              <a:t>2. Postoje ovlivňující agresivní přístup k řešení konfliktních situací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Oprávněný a neoprávněný hněv.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Explozivní projevy vzteku a zlosti.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err="1"/>
              <a:t>Implozivní</a:t>
            </a:r>
            <a:r>
              <a:rPr lang="cs-CZ" dirty="0"/>
              <a:t> projevy vzteku a zlosti.</a:t>
            </a:r>
            <a:r>
              <a:rPr lang="en-US" dirty="0"/>
              <a:t>				</a:t>
            </a:r>
            <a:endParaRPr lang="cs-CZ" dirty="0"/>
          </a:p>
        </p:txBody>
      </p:sp>
      <p:sp>
        <p:nvSpPr>
          <p:cNvPr id="15" name="TextovéPole 14">
            <a:extLst>
              <a:ext uri="{FF2B5EF4-FFF2-40B4-BE49-F238E27FC236}">
                <a16:creationId xmlns="" xmlns:a16="http://schemas.microsoft.com/office/drawing/2014/main" id="{02A3577B-EBEC-450D-A27D-4E02CF7BDB33}"/>
              </a:ext>
            </a:extLst>
          </p:cNvPr>
          <p:cNvSpPr txBox="1"/>
          <p:nvPr/>
        </p:nvSpPr>
        <p:spPr>
          <a:xfrm>
            <a:off x="6361044" y="202810"/>
            <a:ext cx="382987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Pro všechny kdo                            </a:t>
            </a:r>
          </a:p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       chtějí znát a umět víc</a:t>
            </a:r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4800" dirty="0">
                <a:solidFill>
                  <a:schemeClr val="bg1">
                    <a:lumMod val="50000"/>
                  </a:schemeClr>
                </a:solidFill>
              </a:rPr>
            </a:br>
            <a:endParaRPr lang="cs-CZ" dirty="0"/>
          </a:p>
        </p:txBody>
      </p:sp>
      <p:sp>
        <p:nvSpPr>
          <p:cNvPr id="13" name="Nadpis 1">
            <a:extLst>
              <a:ext uri="{FF2B5EF4-FFF2-40B4-BE49-F238E27FC236}">
                <a16:creationId xmlns="" xmlns:a16="http://schemas.microsoft.com/office/drawing/2014/main" id="{36943EE5-958C-4E00-9D34-FFD7429F4A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0359" y="1578040"/>
            <a:ext cx="4152900" cy="2809875"/>
          </a:xfrm>
        </p:spPr>
        <p:txBody>
          <a:bodyPr anchor="b">
            <a:normAutofit/>
          </a:bodyPr>
          <a:lstStyle/>
          <a:p>
            <a:pPr algn="l"/>
            <a:r>
              <a:rPr lang="pl-PL" sz="4400" dirty="0">
                <a:solidFill>
                  <a:srgbClr val="00B0F0"/>
                </a:solidFill>
              </a:rPr>
              <a:t>Jak zvládat zlost  a agresivitu</a:t>
            </a:r>
            <a:r>
              <a:rPr lang="cs-CZ" dirty="0"/>
              <a:t/>
            </a:r>
            <a:br>
              <a:rPr lang="cs-CZ" dirty="0"/>
            </a:br>
            <a:r>
              <a:rPr lang="cs-CZ" sz="4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/>
            </a:r>
            <a:br>
              <a:rPr lang="cs-CZ" sz="4200" dirty="0">
                <a:solidFill>
                  <a:schemeClr val="bg1">
                    <a:lumMod val="85000"/>
                    <a:lumOff val="15000"/>
                  </a:schemeClr>
                </a:solidFill>
              </a:rPr>
            </a:br>
            <a:endParaRPr lang="cs-CZ" sz="42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616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="" xmlns:a16="http://schemas.microsoft.com/office/drawing/2014/main" id="{1DB7C82F-AB7E-4F0C-B829-FA1B9C4151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F55FFF17-D3D5-4F58-BA56-54EA901CE0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D56F670B-A60F-4898-BB4B-9A056B2A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0191" y="219016"/>
            <a:ext cx="1547445" cy="1371599"/>
          </a:xfrm>
          <a:prstGeom prst="rect">
            <a:avLst/>
          </a:prstGeom>
        </p:spPr>
      </p:pic>
      <p:sp>
        <p:nvSpPr>
          <p:cNvPr id="10" name="Podnadpis 2">
            <a:extLst>
              <a:ext uri="{FF2B5EF4-FFF2-40B4-BE49-F238E27FC236}">
                <a16:creationId xmlns="" xmlns:a16="http://schemas.microsoft.com/office/drawing/2014/main" id="{EF8D63BC-F6CD-4806-A926-458365A0E15A}"/>
              </a:ext>
            </a:extLst>
          </p:cNvPr>
          <p:cNvSpPr txBox="1">
            <a:spLocks/>
          </p:cNvSpPr>
          <p:nvPr/>
        </p:nvSpPr>
        <p:spPr>
          <a:xfrm>
            <a:off x="804672" y="4219574"/>
            <a:ext cx="3348228" cy="122872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2600" dirty="0">
                <a:solidFill>
                  <a:srgbClr val="00B050"/>
                </a:solidFill>
              </a:rPr>
              <a:t>3. Podrobný obsah     </a:t>
            </a:r>
          </a:p>
          <a:p>
            <a:pPr algn="l"/>
            <a:r>
              <a:rPr lang="cs-CZ" sz="2600" dirty="0">
                <a:solidFill>
                  <a:srgbClr val="00B050"/>
                </a:solidFill>
              </a:rPr>
              <a:t>     výuky II.</a:t>
            </a:r>
          </a:p>
          <a:p>
            <a:r>
              <a:rPr lang="cs-CZ" dirty="0"/>
              <a:t> 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="" xmlns:a16="http://schemas.microsoft.com/office/drawing/2014/main" id="{30E3A47C-194A-4249-9368-36F4BE4F4ED5}"/>
              </a:ext>
            </a:extLst>
          </p:cNvPr>
          <p:cNvSpPr txBox="1"/>
          <p:nvPr/>
        </p:nvSpPr>
        <p:spPr>
          <a:xfrm>
            <a:off x="6172782" y="1961319"/>
            <a:ext cx="536986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cs-CZ" b="1" dirty="0"/>
              <a:t>3. Mírnější formy hněvu a zlosti - zásady podání zpětné vazby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dirty="0"/>
              <a:t>Těžké formy hněvu a zlosti.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dirty="0"/>
              <a:t>Jak zabránit destruktivnímu chování.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dirty="0"/>
              <a:t>Jak se uklidnit sebe a jak uklidňovat druhé.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dirty="0"/>
              <a:t>Jak učit děti tvořivě zvládat hněv a zlost.</a:t>
            </a:r>
          </a:p>
          <a:p>
            <a:r>
              <a:rPr lang="cs-CZ" b="1" dirty="0"/>
              <a:t> </a:t>
            </a:r>
          </a:p>
          <a:p>
            <a:pPr lvl="0"/>
            <a:r>
              <a:rPr lang="cs-CZ" b="1" dirty="0"/>
              <a:t>4. Co pomáhá a co brání odpuštění</a:t>
            </a:r>
          </a:p>
          <a:p>
            <a:pPr lvl="0" algn="just"/>
            <a:endParaRPr lang="cs-CZ" dirty="0"/>
          </a:p>
        </p:txBody>
      </p:sp>
      <p:sp>
        <p:nvSpPr>
          <p:cNvPr id="15" name="TextovéPole 14">
            <a:extLst>
              <a:ext uri="{FF2B5EF4-FFF2-40B4-BE49-F238E27FC236}">
                <a16:creationId xmlns="" xmlns:a16="http://schemas.microsoft.com/office/drawing/2014/main" id="{02A3577B-EBEC-450D-A27D-4E02CF7BDB33}"/>
              </a:ext>
            </a:extLst>
          </p:cNvPr>
          <p:cNvSpPr txBox="1"/>
          <p:nvPr/>
        </p:nvSpPr>
        <p:spPr>
          <a:xfrm>
            <a:off x="6361044" y="202810"/>
            <a:ext cx="382987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Pro všechny kdo                            </a:t>
            </a:r>
          </a:p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       chtějí znát a umět víc</a:t>
            </a:r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4800" dirty="0">
                <a:solidFill>
                  <a:schemeClr val="bg1">
                    <a:lumMod val="50000"/>
                  </a:schemeClr>
                </a:solidFill>
              </a:rPr>
            </a:br>
            <a:endParaRPr lang="cs-CZ" dirty="0"/>
          </a:p>
        </p:txBody>
      </p:sp>
      <p:sp>
        <p:nvSpPr>
          <p:cNvPr id="13" name="Nadpis 1">
            <a:extLst>
              <a:ext uri="{FF2B5EF4-FFF2-40B4-BE49-F238E27FC236}">
                <a16:creationId xmlns="" xmlns:a16="http://schemas.microsoft.com/office/drawing/2014/main" id="{3191A583-A5EE-4C6D-A56A-389C124DFF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0359" y="1578040"/>
            <a:ext cx="4152900" cy="2809875"/>
          </a:xfrm>
        </p:spPr>
        <p:txBody>
          <a:bodyPr anchor="b">
            <a:normAutofit/>
          </a:bodyPr>
          <a:lstStyle/>
          <a:p>
            <a:pPr algn="l"/>
            <a:r>
              <a:rPr lang="pl-PL" sz="4400" dirty="0">
                <a:solidFill>
                  <a:srgbClr val="00B0F0"/>
                </a:solidFill>
              </a:rPr>
              <a:t>Jak zvládat zlost  a agresivitu</a:t>
            </a:r>
            <a:r>
              <a:rPr lang="cs-CZ" dirty="0"/>
              <a:t/>
            </a:r>
            <a:br>
              <a:rPr lang="cs-CZ" dirty="0"/>
            </a:br>
            <a:r>
              <a:rPr lang="cs-CZ" sz="4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/>
            </a:r>
            <a:br>
              <a:rPr lang="cs-CZ" sz="4200" dirty="0">
                <a:solidFill>
                  <a:schemeClr val="bg1">
                    <a:lumMod val="85000"/>
                    <a:lumOff val="15000"/>
                  </a:schemeClr>
                </a:solidFill>
              </a:rPr>
            </a:br>
            <a:endParaRPr lang="cs-CZ" sz="42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028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="" xmlns:a16="http://schemas.microsoft.com/office/drawing/2014/main" id="{1DB7C82F-AB7E-4F0C-B829-FA1B9C4151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F55FFF17-D3D5-4F58-BA56-54EA901CE0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D56F670B-A60F-4898-BB4B-9A056B2A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0191" y="219016"/>
            <a:ext cx="1547445" cy="1371599"/>
          </a:xfrm>
          <a:prstGeom prst="rect">
            <a:avLst/>
          </a:prstGeom>
        </p:spPr>
      </p:pic>
      <p:sp>
        <p:nvSpPr>
          <p:cNvPr id="10" name="Podnadpis 2">
            <a:extLst>
              <a:ext uri="{FF2B5EF4-FFF2-40B4-BE49-F238E27FC236}">
                <a16:creationId xmlns="" xmlns:a16="http://schemas.microsoft.com/office/drawing/2014/main" id="{EF8D63BC-F6CD-4806-A926-458365A0E15A}"/>
              </a:ext>
            </a:extLst>
          </p:cNvPr>
          <p:cNvSpPr txBox="1">
            <a:spLocks/>
          </p:cNvSpPr>
          <p:nvPr/>
        </p:nvSpPr>
        <p:spPr>
          <a:xfrm>
            <a:off x="804672" y="4219574"/>
            <a:ext cx="3348228" cy="12287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dirty="0">
                <a:solidFill>
                  <a:srgbClr val="00B050"/>
                </a:solidFill>
              </a:rPr>
              <a:t>4. Cena kurzu a lektoři</a:t>
            </a:r>
          </a:p>
          <a:p>
            <a:r>
              <a:rPr lang="cs-CZ" dirty="0"/>
              <a:t> 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="" xmlns:a16="http://schemas.microsoft.com/office/drawing/2014/main" id="{30E3A47C-194A-4249-9368-36F4BE4F4ED5}"/>
              </a:ext>
            </a:extLst>
          </p:cNvPr>
          <p:cNvSpPr txBox="1"/>
          <p:nvPr/>
        </p:nvSpPr>
        <p:spPr>
          <a:xfrm>
            <a:off x="6172782" y="1922614"/>
            <a:ext cx="536986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b="1" dirty="0"/>
              <a:t>CENA ZA STUDIUM: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člen ČMOS PŠ </a:t>
            </a:r>
            <a:r>
              <a:rPr lang="pl-PL" dirty="0" smtClean="0"/>
              <a:t>900 Kč </a:t>
            </a: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dirty="0"/>
              <a:t>ostatní </a:t>
            </a:r>
            <a:r>
              <a:rPr lang="pl-PL" smtClean="0"/>
              <a:t>1 </a:t>
            </a:r>
            <a:r>
              <a:rPr lang="pl-PL" smtClean="0"/>
              <a:t>200 </a:t>
            </a:r>
            <a:r>
              <a:rPr lang="pl-PL" dirty="0" smtClean="0"/>
              <a:t>Kč</a:t>
            </a:r>
            <a:endParaRPr lang="pl-PL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dirty="0"/>
          </a:p>
          <a:p>
            <a:pPr algn="just"/>
            <a:r>
              <a:rPr lang="cs-CZ" b="1" dirty="0"/>
              <a:t>HODINOVÁ DOTACE: </a:t>
            </a:r>
            <a:r>
              <a:rPr lang="cs-CZ" dirty="0"/>
              <a:t> 8 vyučovacích hodin.</a:t>
            </a:r>
            <a:endParaRPr lang="pl-PL" dirty="0"/>
          </a:p>
          <a:p>
            <a:pPr algn="just"/>
            <a:endParaRPr lang="cs-CZ" b="1" dirty="0"/>
          </a:p>
          <a:p>
            <a:pPr algn="just"/>
            <a:r>
              <a:rPr lang="cs-CZ" b="1" dirty="0"/>
              <a:t>LEKTOR:</a:t>
            </a:r>
          </a:p>
          <a:p>
            <a:r>
              <a:rPr lang="cs-CZ" b="1" dirty="0"/>
              <a:t>Mgr. Jiří Sixta</a:t>
            </a:r>
          </a:p>
          <a:p>
            <a:pPr algn="just"/>
            <a:r>
              <a:rPr lang="cs-CZ" dirty="0"/>
              <a:t>Má za sebou dlouholetou lektorskou činnost v oblasti komunikačních a sociálních dovedností, řešení konfliktů a asertivity. Pracoval mj. v </a:t>
            </a:r>
            <a:r>
              <a:rPr lang="cs-CZ" dirty="0" err="1"/>
              <a:t>Pedagogicko</a:t>
            </a:r>
            <a:r>
              <a:rPr lang="cs-CZ" dirty="0"/>
              <a:t> psychologické poradně Středočeského kraje, je lektorem ve specializačním studiu Prevence sociálně patologických jevů ve Vzdělávacím institutu Středočeského kraje, v Pedagogicko-psychologické poradně pro Prahu 1, 2, 4.</a:t>
            </a:r>
          </a:p>
          <a:p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15" name="TextovéPole 14">
            <a:extLst>
              <a:ext uri="{FF2B5EF4-FFF2-40B4-BE49-F238E27FC236}">
                <a16:creationId xmlns="" xmlns:a16="http://schemas.microsoft.com/office/drawing/2014/main" id="{02A3577B-EBEC-450D-A27D-4E02CF7BDB33}"/>
              </a:ext>
            </a:extLst>
          </p:cNvPr>
          <p:cNvSpPr txBox="1"/>
          <p:nvPr/>
        </p:nvSpPr>
        <p:spPr>
          <a:xfrm>
            <a:off x="6361044" y="202810"/>
            <a:ext cx="382987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Pro všechny kdo                            </a:t>
            </a:r>
          </a:p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       chtějí znát a umět víc</a:t>
            </a:r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4800" dirty="0">
                <a:solidFill>
                  <a:schemeClr val="bg1">
                    <a:lumMod val="50000"/>
                  </a:schemeClr>
                </a:solidFill>
              </a:rPr>
            </a:br>
            <a:endParaRPr lang="cs-CZ" dirty="0"/>
          </a:p>
        </p:txBody>
      </p:sp>
      <p:sp>
        <p:nvSpPr>
          <p:cNvPr id="13" name="Nadpis 1">
            <a:extLst>
              <a:ext uri="{FF2B5EF4-FFF2-40B4-BE49-F238E27FC236}">
                <a16:creationId xmlns="" xmlns:a16="http://schemas.microsoft.com/office/drawing/2014/main" id="{68E0C4D0-96AF-46DD-83A3-D8BFFD228B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0359" y="1578040"/>
            <a:ext cx="4152900" cy="2809875"/>
          </a:xfrm>
        </p:spPr>
        <p:txBody>
          <a:bodyPr anchor="b">
            <a:normAutofit/>
          </a:bodyPr>
          <a:lstStyle/>
          <a:p>
            <a:pPr algn="l"/>
            <a:r>
              <a:rPr lang="pl-PL" sz="4400" dirty="0">
                <a:solidFill>
                  <a:srgbClr val="00B0F0"/>
                </a:solidFill>
              </a:rPr>
              <a:t>Jak zvládat zlost  a agresivitu</a:t>
            </a:r>
            <a:r>
              <a:rPr lang="cs-CZ" dirty="0"/>
              <a:t/>
            </a:r>
            <a:br>
              <a:rPr lang="cs-CZ" dirty="0"/>
            </a:br>
            <a:r>
              <a:rPr lang="cs-CZ" sz="4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/>
            </a:r>
            <a:br>
              <a:rPr lang="cs-CZ" sz="4200" dirty="0">
                <a:solidFill>
                  <a:schemeClr val="bg1">
                    <a:lumMod val="85000"/>
                    <a:lumOff val="15000"/>
                  </a:schemeClr>
                </a:solidFill>
              </a:rPr>
            </a:br>
            <a:endParaRPr lang="cs-CZ" sz="42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670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="" xmlns:a16="http://schemas.microsoft.com/office/drawing/2014/main" id="{1DB7C82F-AB7E-4F0C-B829-FA1B9C41518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="" xmlns:a16="http://schemas.microsoft.com/office/drawing/2014/main" id="{F55FFF17-D3D5-4F58-BA56-54EA901CE03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D56F670B-A60F-4898-BB4B-9A056B2A8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0007" y="219017"/>
            <a:ext cx="1666654" cy="1477262"/>
          </a:xfrm>
          <a:prstGeom prst="rect">
            <a:avLst/>
          </a:prstGeom>
        </p:spPr>
      </p:pic>
      <p:sp>
        <p:nvSpPr>
          <p:cNvPr id="7" name="TextovéPole 6">
            <a:extLst>
              <a:ext uri="{FF2B5EF4-FFF2-40B4-BE49-F238E27FC236}">
                <a16:creationId xmlns="" xmlns:a16="http://schemas.microsoft.com/office/drawing/2014/main" id="{A686F2E1-01F5-4B2D-9770-63275DDDD5FC}"/>
              </a:ext>
            </a:extLst>
          </p:cNvPr>
          <p:cNvSpPr txBox="1"/>
          <p:nvPr/>
        </p:nvSpPr>
        <p:spPr>
          <a:xfrm>
            <a:off x="6321284" y="3536513"/>
            <a:ext cx="61727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>Těšíme se na Vás</a:t>
            </a:r>
          </a:p>
          <a:p>
            <a:endParaRPr lang="cs-CZ" dirty="0"/>
          </a:p>
        </p:txBody>
      </p:sp>
      <p:sp>
        <p:nvSpPr>
          <p:cNvPr id="8" name="TextovéPole 7">
            <a:extLst>
              <a:ext uri="{FF2B5EF4-FFF2-40B4-BE49-F238E27FC236}">
                <a16:creationId xmlns="" xmlns:a16="http://schemas.microsoft.com/office/drawing/2014/main" id="{8C9299E1-3F20-44BA-8444-CABA1DBB1ECF}"/>
              </a:ext>
            </a:extLst>
          </p:cNvPr>
          <p:cNvSpPr txBox="1"/>
          <p:nvPr/>
        </p:nvSpPr>
        <p:spPr>
          <a:xfrm>
            <a:off x="6361044" y="202810"/>
            <a:ext cx="382987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Pro všechny kdo                            </a:t>
            </a:r>
          </a:p>
          <a:p>
            <a:r>
              <a:rPr lang="cs-CZ" sz="2800" dirty="0">
                <a:solidFill>
                  <a:schemeClr val="bg1">
                    <a:lumMod val="50000"/>
                  </a:schemeClr>
                </a:solidFill>
              </a:rPr>
              <a:t>       chtějí znát a umět víc</a:t>
            </a:r>
            <a:r>
              <a:rPr lang="cs-CZ" sz="480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cs-CZ" sz="4800" dirty="0">
                <a:solidFill>
                  <a:schemeClr val="bg1">
                    <a:lumMod val="50000"/>
                  </a:schemeClr>
                </a:solidFill>
              </a:rPr>
            </a:br>
            <a:endParaRPr lang="cs-CZ" dirty="0"/>
          </a:p>
        </p:txBody>
      </p:sp>
      <p:sp>
        <p:nvSpPr>
          <p:cNvPr id="16" name="Podnadpis 2">
            <a:extLst>
              <a:ext uri="{FF2B5EF4-FFF2-40B4-BE49-F238E27FC236}">
                <a16:creationId xmlns="" xmlns:a16="http://schemas.microsoft.com/office/drawing/2014/main" id="{A5164796-2CDC-4EDB-8F1E-71F4ABF21B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6045" y="4047298"/>
            <a:ext cx="4301528" cy="1228725"/>
          </a:xfrm>
        </p:spPr>
        <p:txBody>
          <a:bodyPr anchor="t">
            <a:noAutofit/>
          </a:bodyPr>
          <a:lstStyle/>
          <a:p>
            <a:pPr algn="l"/>
            <a:r>
              <a:rPr lang="cs-CZ" dirty="0">
                <a:solidFill>
                  <a:srgbClr val="00B050"/>
                </a:solidFill>
              </a:rPr>
              <a:t>Základní znalost financí jako důležitá součást přípravy žáků v počátečním vzdělávání </a:t>
            </a:r>
          </a:p>
        </p:txBody>
      </p:sp>
      <p:sp>
        <p:nvSpPr>
          <p:cNvPr id="13" name="Nadpis 1">
            <a:extLst>
              <a:ext uri="{FF2B5EF4-FFF2-40B4-BE49-F238E27FC236}">
                <a16:creationId xmlns="" xmlns:a16="http://schemas.microsoft.com/office/drawing/2014/main" id="{E5981B6E-FC9D-45DC-BE6D-7B39438C50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0359" y="1578040"/>
            <a:ext cx="4152900" cy="2809875"/>
          </a:xfrm>
        </p:spPr>
        <p:txBody>
          <a:bodyPr anchor="b">
            <a:normAutofit/>
          </a:bodyPr>
          <a:lstStyle/>
          <a:p>
            <a:pPr algn="l"/>
            <a:r>
              <a:rPr lang="pl-PL" sz="4400" dirty="0">
                <a:solidFill>
                  <a:srgbClr val="00B0F0"/>
                </a:solidFill>
              </a:rPr>
              <a:t>Jak zvládat zlost  a agresivitu</a:t>
            </a:r>
            <a:r>
              <a:rPr lang="cs-CZ" dirty="0"/>
              <a:t/>
            </a:r>
            <a:br>
              <a:rPr lang="cs-CZ" dirty="0"/>
            </a:br>
            <a:r>
              <a:rPr lang="cs-CZ" sz="42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/>
            </a:r>
            <a:br>
              <a:rPr lang="cs-CZ" sz="4200" dirty="0">
                <a:solidFill>
                  <a:schemeClr val="bg1">
                    <a:lumMod val="85000"/>
                    <a:lumOff val="15000"/>
                  </a:schemeClr>
                </a:solidFill>
              </a:rPr>
            </a:br>
            <a:endParaRPr lang="cs-CZ" sz="4200" dirty="0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0166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269</TotalTime>
  <Words>255</Words>
  <Application>Microsoft Office PowerPoint</Application>
  <PresentationFormat>Vlastní</PresentationFormat>
  <Paragraphs>63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Office</vt:lpstr>
      <vt:lpstr>Jak zvládat zlost  a agresivitu  </vt:lpstr>
      <vt:lpstr>Jak zvládat zlost  a agresivitu  </vt:lpstr>
      <vt:lpstr>Jak zvládat zlost  a agresivitu  </vt:lpstr>
      <vt:lpstr>Jak zvládat zlost  a agresivitu  </vt:lpstr>
      <vt:lpstr>Jak zvládat zlost  a agresivitu  </vt:lpstr>
      <vt:lpstr>Jak zvládat zlost  a agresivitu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Využití sociálních sítí v komunikaci organizace</dc:title>
  <dc:creator>Evžen Staněk</dc:creator>
  <cp:lastModifiedBy>Marketa</cp:lastModifiedBy>
  <cp:revision>55</cp:revision>
  <dcterms:created xsi:type="dcterms:W3CDTF">2018-03-20T10:49:50Z</dcterms:created>
  <dcterms:modified xsi:type="dcterms:W3CDTF">2019-01-07T12:24:26Z</dcterms:modified>
</cp:coreProperties>
</file>