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0" r:id="rId4"/>
    <p:sldId id="269" r:id="rId5"/>
    <p:sldId id="26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>
        <p:scale>
          <a:sx n="96" d="100"/>
          <a:sy n="96" d="100"/>
        </p:scale>
        <p:origin x="-187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5B60C14-294C-4538-B45A-6B869C3D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162" y="4237183"/>
            <a:ext cx="4301528" cy="1228725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dirty="0">
                <a:solidFill>
                  <a:srgbClr val="00B050"/>
                </a:solidFill>
              </a:rPr>
              <a:t>Stresu i vyhoření odoláte, když víte jak na to…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167848" y="3152200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BC264BD6-63FF-4720-A618-8D2745E2661F}"/>
              </a:ext>
            </a:extLst>
          </p:cNvPr>
          <p:cNvSpPr txBox="1"/>
          <p:nvPr/>
        </p:nvSpPr>
        <p:spPr>
          <a:xfrm>
            <a:off x="477078" y="1141396"/>
            <a:ext cx="49695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Prevence stresu a syndromu vyhoření pedagogů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797077"/>
            <a:ext cx="5214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Cílem kurzu je rozvíjet dovednosti pedagogů v oblasti prevence a zvládání stresu.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Učitelé si uvědomí vlastní zdroje stresu a svoje reakce při stresové zátěži.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Učitelské povolání patří ve vztahu ke stresu a nebezpečí projevu syndromu vyhoření k nejrizikovějším. Dochází ke snížení výkonnosti a motivace, vyskytují se různé zdravotní potíže.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Cílem kurzu je rozvíjet psychickou odolnost pedagogů a jejich schopnost zvládat náročné situace, naučit je posilovat svou odolnost vůči stresu pomocí zdravého životního stylu a relaxačních technik.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 Pedagogové budou mít možnost vytvořit si svůj individuální plán prevence stresu.</a:t>
            </a:r>
          </a:p>
          <a:p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="" xmlns:a16="http://schemas.microsoft.com/office/drawing/2014/main" id="{8E14A0A9-7640-47EE-935D-6D437C74C4BE}"/>
              </a:ext>
            </a:extLst>
          </p:cNvPr>
          <p:cNvSpPr txBox="1"/>
          <p:nvPr/>
        </p:nvSpPr>
        <p:spPr>
          <a:xfrm>
            <a:off x="477078" y="1141396"/>
            <a:ext cx="49695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Prevence stresu a syndromu vyhoření pedagogů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23845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600" dirty="0">
                <a:solidFill>
                  <a:srgbClr val="00B050"/>
                </a:solidFill>
              </a:rPr>
              <a:t>2. Podrobný obsah     </a:t>
            </a:r>
          </a:p>
          <a:p>
            <a:pPr algn="l"/>
            <a:r>
              <a:rPr lang="cs-CZ" sz="2600" dirty="0">
                <a:solidFill>
                  <a:srgbClr val="00B050"/>
                </a:solidFill>
              </a:rPr>
              <a:t>     výuky 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1" y="1545289"/>
            <a:ext cx="540292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b="1" dirty="0"/>
              <a:t>I. Co je stres.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Projevy, příčiny, druhy stresu; strategie zvládání stresu; individuální příčiny stresu.</a:t>
            </a:r>
          </a:p>
          <a:p>
            <a:pPr lvl="0"/>
            <a:r>
              <a:rPr lang="cs-CZ" b="1" dirty="0"/>
              <a:t>II. Řešení stresové situace.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Jak vhodně reagovat.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Přístup k řešení problémů a plnění úkolů jako prevence chronického stresu.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Pro-aktivní a re-aktivní životní postoj; nutnost změny myšlenkových a pocitových vzorců.</a:t>
            </a:r>
          </a:p>
          <a:p>
            <a:pPr lvl="0"/>
            <a:r>
              <a:rPr lang="cs-CZ" b="1" dirty="0"/>
              <a:t>III. Syndrom vyhoření.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Příčiny, projevy.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Prevence syndromu vyhoření.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Pracovní typy A/B a co je stresuje.	</a:t>
            </a:r>
          </a:p>
          <a:p>
            <a:pPr lvl="0"/>
            <a:r>
              <a:rPr lang="cs-CZ" b="1" dirty="0"/>
              <a:t>IV. Relaxační techniky.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Postupná relaxace; relaxace s hudbou; malování prstovými barvami; rychlé relaxační techniky…</a:t>
            </a:r>
          </a:p>
          <a:p>
            <a:pPr lvl="0"/>
            <a:r>
              <a:rPr lang="cs-CZ" b="1" dirty="0"/>
              <a:t>V. Individuální plán prevence stresu	</a:t>
            </a:r>
            <a:r>
              <a:rPr lang="cs-CZ" dirty="0"/>
              <a:t>			</a:t>
            </a:r>
          </a:p>
          <a:p>
            <a:pPr lvl="0"/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="" xmlns:a16="http://schemas.microsoft.com/office/drawing/2014/main" id="{23BE11AE-4362-40EB-B7DC-BE29DDDAF46B}"/>
              </a:ext>
            </a:extLst>
          </p:cNvPr>
          <p:cNvSpPr txBox="1"/>
          <p:nvPr/>
        </p:nvSpPr>
        <p:spPr>
          <a:xfrm>
            <a:off x="477078" y="1141396"/>
            <a:ext cx="49695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Prevence stresu a syndromu vyhoření pedagogů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564129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4.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776842"/>
            <a:ext cx="536986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</a:t>
            </a:r>
            <a:r>
              <a:rPr lang="pl-PL" dirty="0" smtClean="0"/>
              <a:t>900 Kč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mtClean="0"/>
              <a:t>ostatní </a:t>
            </a:r>
            <a:r>
              <a:rPr lang="pl-PL" dirty="0" smtClean="0"/>
              <a:t>1 600Kč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/>
            <a:r>
              <a:rPr lang="cs-CZ" b="1" dirty="0"/>
              <a:t>HODINOVÁ DOTACE: </a:t>
            </a:r>
            <a:r>
              <a:rPr lang="cs-CZ" dirty="0"/>
              <a:t> 8 vyučovacích hodin.</a:t>
            </a:r>
            <a:endParaRPr lang="pl-PL" dirty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LEKTOR:</a:t>
            </a:r>
          </a:p>
          <a:p>
            <a:r>
              <a:rPr lang="cs-CZ" b="1" dirty="0"/>
              <a:t>Mgr. Jiří Sixta</a:t>
            </a:r>
          </a:p>
          <a:p>
            <a:pPr algn="just"/>
            <a:r>
              <a:rPr lang="cs-CZ" dirty="0"/>
              <a:t>Má za sebou dlouholetou lektorskou činnost v oblasti komunikačních a sociálních dovedností, řešení konfliktů a asertivity. Pracoval mj. v </a:t>
            </a:r>
            <a:r>
              <a:rPr lang="cs-CZ" dirty="0" err="1"/>
              <a:t>Pedagogicko</a:t>
            </a:r>
            <a:r>
              <a:rPr lang="cs-CZ" dirty="0"/>
              <a:t> psychologické poradně Středočeského kraje, je lektorem ve specializačním studiu Prevence sociálně patologických jevů ve Vzdělávacím institutu Středočeského kraje, v Pedagogicko-psychologické poradně pro Prahu 1, 2, 4.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F23E1884-BBBC-485B-A0A3-D9BAAB07187F}"/>
              </a:ext>
            </a:extLst>
          </p:cNvPr>
          <p:cNvSpPr txBox="1"/>
          <p:nvPr/>
        </p:nvSpPr>
        <p:spPr>
          <a:xfrm>
            <a:off x="477078" y="1141396"/>
            <a:ext cx="49695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Prevence stresu a syndromu vyhoření pedagogů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06967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5" name="Podnadpis 2">
            <a:extLst>
              <a:ext uri="{FF2B5EF4-FFF2-40B4-BE49-F238E27FC236}">
                <a16:creationId xmlns="" xmlns:a16="http://schemas.microsoft.com/office/drawing/2014/main" id="{9B4643CA-D8AF-4CA2-81F3-BA906667B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162" y="4157671"/>
            <a:ext cx="4301528" cy="1228725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dirty="0">
                <a:solidFill>
                  <a:srgbClr val="00B050"/>
                </a:solidFill>
              </a:rPr>
              <a:t>Stresu i vyhoření odoláte, když víte jak na to…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="" xmlns:a16="http://schemas.microsoft.com/office/drawing/2014/main" id="{820EFEB6-F66A-46C0-BCD1-B9AE0D4B36B3}"/>
              </a:ext>
            </a:extLst>
          </p:cNvPr>
          <p:cNvSpPr txBox="1"/>
          <p:nvPr/>
        </p:nvSpPr>
        <p:spPr>
          <a:xfrm>
            <a:off x="477078" y="1141396"/>
            <a:ext cx="49695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Prevence stresu a syndromu vyhoření pedagogů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190</Words>
  <Application>Microsoft Office PowerPoint</Application>
  <PresentationFormat>Vlastní</PresentationFormat>
  <Paragraphs>55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Marketa</cp:lastModifiedBy>
  <cp:revision>70</cp:revision>
  <dcterms:created xsi:type="dcterms:W3CDTF">2018-03-20T10:49:50Z</dcterms:created>
  <dcterms:modified xsi:type="dcterms:W3CDTF">2019-01-07T12:22:23Z</dcterms:modified>
</cp:coreProperties>
</file>